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jpeg" ContentType="image/jpeg"/>
  <Override PartName="/ppt/media/image35.png" ContentType="image/png"/>
  <Override PartName="/ppt/media/image8.png" ContentType="image/png"/>
  <Override PartName="/ppt/media/image59.jpeg" ContentType="image/jpeg"/>
  <Override PartName="/ppt/media/image34.png" ContentType="image/png"/>
  <Override PartName="/ppt/media/image15.jpeg" ContentType="image/jpeg"/>
  <Override PartName="/ppt/media/image12.png" ContentType="image/png"/>
  <Override PartName="/ppt/media/image7.png" ContentType="image/png"/>
  <Override PartName="/ppt/media/image2.jpeg" ContentType="image/jpeg"/>
  <Override PartName="/ppt/media/image6.png" ContentType="image/png"/>
  <Override PartName="/ppt/media/image11.png" ContentType="image/png"/>
  <Override PartName="/ppt/media/image33.png" ContentType="image/png"/>
  <Override PartName="/ppt/media/image3.jpeg" ContentType="image/jpe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4.jpeg" ContentType="image/jpeg"/>
  <Override PartName="/ppt/media/image18.png" ContentType="image/png"/>
  <Override PartName="/ppt/media/image13.jpeg" ContentType="image/jpeg"/>
  <Override PartName="/ppt/media/image36.png" ContentType="image/png"/>
  <Override PartName="/ppt/media/image9.png" ContentType="image/png"/>
  <Override PartName="/ppt/media/image57.jpeg" ContentType="image/jpeg"/>
  <Override PartName="/ppt/media/image14.jpeg" ContentType="image/jpeg"/>
  <Override PartName="/ppt/media/image24.png" ContentType="image/png"/>
  <Override PartName="/ppt/media/image46.png" ContentType="image/png"/>
  <Override PartName="/ppt/media/image58.jpeg" ContentType="image/jpeg"/>
  <Override PartName="/ppt/media/image16.png" ContentType="image/png"/>
  <Override PartName="/ppt/media/image38.png" ContentType="image/png"/>
  <Override PartName="/ppt/media/image55.jpeg" ContentType="image/jpeg"/>
  <Override PartName="/ppt/media/image17.png" ContentType="image/png"/>
  <Override PartName="/ppt/media/image39.png" ContentType="image/png"/>
  <Override PartName="/ppt/media/image19.png" ContentType="image/png"/>
  <Override PartName="/ppt/media/image63.jpeg" ContentType="image/jpe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56.jpeg" ContentType="image/jpe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52.png" ContentType="image/png"/>
  <Override PartName="/ppt/media/image31.png" ContentType="image/png"/>
  <Override PartName="/ppt/media/image53.png" ContentType="image/png"/>
  <Override PartName="/ppt/media/image37.png" ContentType="image/png"/>
  <Override PartName="/ppt/media/image40.png" ContentType="image/png"/>
  <Override PartName="/ppt/media/image41.png" ContentType="image/png"/>
  <Override PartName="/ppt/media/image50.png" ContentType="image/png"/>
  <Override PartName="/ppt/media/image51.png" ContentType="image/png"/>
  <Override PartName="/ppt/media/image60.jpeg" ContentType="image/jpeg"/>
  <Override PartName="/ppt/media/image61.jpeg" ContentType="image/jpeg"/>
  <Override PartName="/ppt/media/image62.jpeg" ContentType="image/jpe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jpeg" ContentType="image/jpe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906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fld id="{0E43AD9C-A025-4AD9-B3A5-6CAEB78CA4E8}" type="slidenum">
              <a:rPr b="0" lang="en-US" sz="14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952560" y="685800"/>
            <a:ext cx="4952160" cy="342828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229528-EA97-4A81-AE8D-AF731228829F}" type="slidenum">
              <a: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952560" y="685800"/>
            <a:ext cx="4952160" cy="342828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65AFB3-A2FF-451A-9545-7EB7D20C6F8B}" type="slidenum">
              <a: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952560" y="685800"/>
            <a:ext cx="4952160" cy="342828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46539B-BE6D-4678-9C9F-D938D58A4BEC}" type="slidenum">
              <a: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952560" y="685800"/>
            <a:ext cx="4952160" cy="342828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BCCFA3-A2BC-4203-A1F9-FDE1396DDA69}" type="slidenum">
              <a: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952560" y="685800"/>
            <a:ext cx="4952160" cy="342828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1247B72-9F1D-40DD-8A93-9C2892261523}" type="slidenum">
              <a: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952560" y="685800"/>
            <a:ext cx="4952160" cy="342828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F7896F-FCB2-4427-AC56-D6E94A42C619}" type="slidenum">
              <a:rPr b="0" lang="en-US" sz="12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master1_picture1" descr="마스터_imel 내용1"/>
          <p:cNvPicPr/>
          <p:nvPr/>
        </p:nvPicPr>
        <p:blipFill>
          <a:blip r:embed="rId2"/>
          <a:srcRect l="0" t="86536" r="0" b="0"/>
          <a:stretch/>
        </p:blipFill>
        <p:spPr>
          <a:xfrm>
            <a:off x="0" y="988920"/>
            <a:ext cx="9905400" cy="153360"/>
          </a:xfrm>
          <a:prstGeom prst="rect">
            <a:avLst/>
          </a:prstGeom>
          <a:ln w="9525">
            <a:noFill/>
          </a:ln>
        </p:spPr>
      </p:pic>
      <p:sp>
        <p:nvSpPr>
          <p:cNvPr id="1" name="master1_shape3"/>
          <p:cNvSpPr/>
          <p:nvPr/>
        </p:nvSpPr>
        <p:spPr>
          <a:xfrm>
            <a:off x="165240" y="6477120"/>
            <a:ext cx="494640" cy="321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fld id="{50922F49-1D6F-4463-B711-3FA6671F47B4}" type="slidenum">
              <a:rPr b="1" lang="en-US" sz="1400" spc="-1" strike="noStrike">
                <a:solidFill>
                  <a:srgbClr val="000066"/>
                </a:solidFill>
                <a:latin typeface="HY헤드라인M"/>
                <a:ea typeface="HY헤드라인M"/>
              </a:rPr>
              <a:t>4</a:t>
            </a:fld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" name="master1_picture2" descr="line_woo"/>
          <p:cNvPicPr/>
          <p:nvPr/>
        </p:nvPicPr>
        <p:blipFill>
          <a:blip r:embed="rId3"/>
          <a:stretch/>
        </p:blipFill>
        <p:spPr>
          <a:xfrm>
            <a:off x="304920" y="6381720"/>
            <a:ext cx="8103600" cy="102600"/>
          </a:xfrm>
          <a:prstGeom prst="rect">
            <a:avLst/>
          </a:prstGeom>
          <a:ln w="9525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master1_picture1" descr="마스터_imel 내용1"/>
          <p:cNvPicPr/>
          <p:nvPr/>
        </p:nvPicPr>
        <p:blipFill>
          <a:blip r:embed="rId2"/>
          <a:srcRect l="0" t="86536" r="0" b="0"/>
          <a:stretch/>
        </p:blipFill>
        <p:spPr>
          <a:xfrm>
            <a:off x="0" y="988920"/>
            <a:ext cx="9905400" cy="153360"/>
          </a:xfrm>
          <a:prstGeom prst="rect">
            <a:avLst/>
          </a:prstGeom>
          <a:ln w="9525">
            <a:noFill/>
          </a:ln>
        </p:spPr>
      </p:pic>
      <p:sp>
        <p:nvSpPr>
          <p:cNvPr id="42" name="master1_shape3"/>
          <p:cNvSpPr/>
          <p:nvPr/>
        </p:nvSpPr>
        <p:spPr>
          <a:xfrm>
            <a:off x="165240" y="6477120"/>
            <a:ext cx="494640" cy="321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fld id="{FE810965-B947-484B-9367-88353EC29E1D}" type="slidenum">
              <a:rPr b="1" lang="en-US" sz="1400" spc="-1" strike="noStrike">
                <a:solidFill>
                  <a:srgbClr val="000066"/>
                </a:solidFill>
                <a:latin typeface="HY헤드라인M"/>
                <a:ea typeface="HY헤드라인M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3" name="master1_picture2" descr="line_woo"/>
          <p:cNvPicPr/>
          <p:nvPr/>
        </p:nvPicPr>
        <p:blipFill>
          <a:blip r:embed="rId3"/>
          <a:stretch/>
        </p:blipFill>
        <p:spPr>
          <a:xfrm>
            <a:off x="304920" y="6381720"/>
            <a:ext cx="8103600" cy="102600"/>
          </a:xfrm>
          <a:prstGeom prst="rect">
            <a:avLst/>
          </a:prstGeom>
          <a:ln w="9525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master1_picture1" descr="마스터_imel 내용1"/>
          <p:cNvPicPr/>
          <p:nvPr/>
        </p:nvPicPr>
        <p:blipFill>
          <a:blip r:embed="rId2"/>
          <a:srcRect l="0" t="86536" r="0" b="0"/>
          <a:stretch/>
        </p:blipFill>
        <p:spPr>
          <a:xfrm>
            <a:off x="0" y="988920"/>
            <a:ext cx="9905400" cy="153360"/>
          </a:xfrm>
          <a:prstGeom prst="rect">
            <a:avLst/>
          </a:prstGeom>
          <a:ln w="9525">
            <a:noFill/>
          </a:ln>
        </p:spPr>
      </p:pic>
      <p:sp>
        <p:nvSpPr>
          <p:cNvPr id="83" name="master1_shape3"/>
          <p:cNvSpPr/>
          <p:nvPr/>
        </p:nvSpPr>
        <p:spPr>
          <a:xfrm>
            <a:off x="165240" y="6477120"/>
            <a:ext cx="494640" cy="321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fld id="{90300B59-843E-48B8-A443-19779A3C9FE4}" type="slidenum">
              <a:rPr b="1" lang="en-US" sz="1400" spc="-1" strike="noStrike">
                <a:solidFill>
                  <a:srgbClr val="000066"/>
                </a:solidFill>
                <a:latin typeface="HY헤드라인M"/>
                <a:ea typeface="HY헤드라인M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84" name="master1_picture2" descr="line_woo"/>
          <p:cNvPicPr/>
          <p:nvPr/>
        </p:nvPicPr>
        <p:blipFill>
          <a:blip r:embed="rId3"/>
          <a:stretch/>
        </p:blipFill>
        <p:spPr>
          <a:xfrm>
            <a:off x="304920" y="6381720"/>
            <a:ext cx="8103600" cy="102600"/>
          </a:xfrm>
          <a:prstGeom prst="rect">
            <a:avLst/>
          </a:prstGeom>
          <a:ln w="9525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ster1_picture1" descr="마스터_imel 내용1"/>
          <p:cNvPicPr/>
          <p:nvPr/>
        </p:nvPicPr>
        <p:blipFill>
          <a:blip r:embed="rId2"/>
          <a:srcRect l="0" t="86536" r="0" b="0"/>
          <a:stretch/>
        </p:blipFill>
        <p:spPr>
          <a:xfrm>
            <a:off x="0" y="988920"/>
            <a:ext cx="9905400" cy="153360"/>
          </a:xfrm>
          <a:prstGeom prst="rect">
            <a:avLst/>
          </a:prstGeom>
          <a:ln w="9525">
            <a:noFill/>
          </a:ln>
        </p:spPr>
      </p:pic>
      <p:sp>
        <p:nvSpPr>
          <p:cNvPr id="124" name="master1_shape3"/>
          <p:cNvSpPr/>
          <p:nvPr/>
        </p:nvSpPr>
        <p:spPr>
          <a:xfrm>
            <a:off x="165240" y="6477120"/>
            <a:ext cx="494640" cy="321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fld id="{DF2BE157-F058-401E-BFC6-CC74E26743D5}" type="slidenum">
              <a:rPr b="1" lang="en-US" sz="1400" spc="-1" strike="noStrike">
                <a:solidFill>
                  <a:srgbClr val="000066"/>
                </a:solidFill>
                <a:latin typeface="HY헤드라인M"/>
                <a:ea typeface="HY헤드라인M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25" name="master1_picture2" descr="line_woo"/>
          <p:cNvPicPr/>
          <p:nvPr/>
        </p:nvPicPr>
        <p:blipFill>
          <a:blip r:embed="rId3"/>
          <a:stretch/>
        </p:blipFill>
        <p:spPr>
          <a:xfrm>
            <a:off x="304920" y="6381720"/>
            <a:ext cx="8103600" cy="102600"/>
          </a:xfrm>
          <a:prstGeom prst="rect">
            <a:avLst/>
          </a:prstGeom>
          <a:ln w="9525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95360" y="1143000"/>
            <a:ext cx="4353480" cy="51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067360" y="1143000"/>
            <a:ext cx="4353480" cy="51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aster1_picture1" descr="마스터_imel 내용1"/>
          <p:cNvPicPr/>
          <p:nvPr/>
        </p:nvPicPr>
        <p:blipFill>
          <a:blip r:embed="rId2"/>
          <a:srcRect l="0" t="86536" r="0" b="0"/>
          <a:stretch/>
        </p:blipFill>
        <p:spPr>
          <a:xfrm>
            <a:off x="0" y="988920"/>
            <a:ext cx="9905400" cy="153360"/>
          </a:xfrm>
          <a:prstGeom prst="rect">
            <a:avLst/>
          </a:prstGeom>
          <a:ln w="9525">
            <a:noFill/>
          </a:ln>
        </p:spPr>
      </p:pic>
      <p:sp>
        <p:nvSpPr>
          <p:cNvPr id="166" name="master1_shape3"/>
          <p:cNvSpPr/>
          <p:nvPr/>
        </p:nvSpPr>
        <p:spPr>
          <a:xfrm>
            <a:off x="165240" y="6477120"/>
            <a:ext cx="494640" cy="3211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fld id="{1CF0C586-2689-4AF8-962F-F78DE4BE4B1F}" type="slidenum">
              <a:rPr b="1" lang="en-US" sz="1400" spc="-1" strike="noStrike">
                <a:solidFill>
                  <a:srgbClr val="000066"/>
                </a:solidFill>
                <a:latin typeface="HY헤드라인M"/>
                <a:ea typeface="HY헤드라인M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67" name="master1_picture2" descr="line_woo"/>
          <p:cNvPicPr/>
          <p:nvPr/>
        </p:nvPicPr>
        <p:blipFill>
          <a:blip r:embed="rId3"/>
          <a:stretch/>
        </p:blipFill>
        <p:spPr>
          <a:xfrm>
            <a:off x="304920" y="6381720"/>
            <a:ext cx="8103600" cy="102600"/>
          </a:xfrm>
          <a:prstGeom prst="rect">
            <a:avLst/>
          </a:prstGeom>
          <a:ln w="9525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4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4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4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jpeg"/><Relationship Id="rId4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4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slideLayout" Target="../slideLayouts/slideLayout4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4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5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5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5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slideLayout" Target="../slideLayouts/slideLayout5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5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5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hyperlink" Target="http://necial.blogspot.com/" TargetMode="External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hyperlink" Target="http://necial.blogspot.com/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19.png"/><Relationship Id="rId10" Type="http://schemas.openxmlformats.org/officeDocument/2006/relationships/image" Target="../media/image4.jpeg"/><Relationship Id="rId11" Type="http://schemas.openxmlformats.org/officeDocument/2006/relationships/image" Target="../media/image7.png"/><Relationship Id="rId12" Type="http://schemas.openxmlformats.org/officeDocument/2006/relationships/image" Target="../media/image17.png"/><Relationship Id="rId13" Type="http://schemas.openxmlformats.org/officeDocument/2006/relationships/image" Target="../media/image5.png"/><Relationship Id="rId14" Type="http://schemas.openxmlformats.org/officeDocument/2006/relationships/image" Target="../media/image19.png"/><Relationship Id="rId15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1_shape1"/>
          <p:cNvSpPr/>
          <p:nvPr/>
        </p:nvSpPr>
        <p:spPr>
          <a:xfrm>
            <a:off x="200160" y="189000"/>
            <a:ext cx="9505080" cy="647928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algn="tl" blurRad="241200" dir="2700000" dist="254049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72000" rIns="72000" tIns="0" bIns="0" anchor="ctr">
            <a:noAutofit/>
          </a:bodyPr>
          <a:p>
            <a:pPr algn="ctr">
              <a:lnSpc>
                <a:spcPct val="114000"/>
              </a:lnSpc>
            </a:pPr>
            <a:endParaRPr b="0" lang="en-US" sz="1100" spc="-1" strike="noStrike">
              <a:ln>
                <a:solidFill>
                  <a:srgbClr val="fffffe">
                    <a:alpha val="0"/>
                  </a:srgbClr>
                </a:solidFill>
              </a:ln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213" name="slide1_shape2"/>
          <p:cNvSpPr/>
          <p:nvPr/>
        </p:nvSpPr>
        <p:spPr>
          <a:xfrm>
            <a:off x="2577960" y="1118160"/>
            <a:ext cx="4749120" cy="4621320"/>
          </a:xfrm>
          <a:prstGeom prst="rect">
            <a:avLst/>
          </a:prstGeom>
          <a:solidFill>
            <a:schemeClr val="tx1">
              <a:alpha val="94000"/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214" name="slide1_shape3"/>
          <p:cNvSpPr/>
          <p:nvPr/>
        </p:nvSpPr>
        <p:spPr>
          <a:xfrm>
            <a:off x="2577960" y="5794200"/>
            <a:ext cx="4749120" cy="358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ko-KR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리진</a:t>
            </a:r>
            <a:r>
              <a:rPr b="1" lang="en-US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/ </a:t>
            </a:r>
            <a:r>
              <a:rPr b="1" lang="ko-KR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권창범 </a:t>
            </a:r>
            <a:r>
              <a:rPr b="1" lang="en-US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/ </a:t>
            </a:r>
            <a:r>
              <a:rPr b="1" lang="ko-KR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김규환 </a:t>
            </a:r>
            <a:r>
              <a:rPr b="1" lang="en-US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/ </a:t>
            </a:r>
            <a:r>
              <a:rPr b="1" lang="ko-KR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반현진 </a:t>
            </a:r>
            <a:r>
              <a:rPr b="1" lang="en-US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/ </a:t>
            </a:r>
            <a:r>
              <a:rPr b="1" lang="ko-KR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송두영 </a:t>
            </a:r>
            <a:r>
              <a:rPr b="1" lang="en-US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/ </a:t>
            </a:r>
            <a:r>
              <a:rPr b="1" lang="ko-KR" sz="800" spc="-1" strike="noStrike">
                <a:solidFill>
                  <a:srgbClr val="4e4d5e"/>
                </a:solidFill>
                <a:latin typeface="맑은 고딕"/>
                <a:ea typeface="맑은 고딕"/>
              </a:rPr>
              <a:t>이동규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5" name="slide1_shape4"/>
          <p:cNvSpPr/>
          <p:nvPr/>
        </p:nvSpPr>
        <p:spPr>
          <a:xfrm>
            <a:off x="2587320" y="2513520"/>
            <a:ext cx="4813200" cy="2005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rIns="180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Metaverse</a:t>
            </a:r>
            <a:endParaRPr b="0" lang="en-US" sz="3600" spc="-1" strike="noStrike">
              <a:solidFill>
                <a:srgbClr val="ffffff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Quiz </a:t>
            </a:r>
            <a:r>
              <a:rPr b="0" lang="ko-KR" sz="3600" spc="-1" strike="noStrike">
                <a:solidFill>
                  <a:srgbClr val="ffffff"/>
                </a:solidFill>
                <a:latin typeface="HY헤드라인M"/>
                <a:ea typeface="HY헤드라인M"/>
              </a:rPr>
              <a:t>대회</a:t>
            </a:r>
            <a:endParaRPr b="0" lang="en-US" sz="36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216" name="slide1_shape5"/>
          <p:cNvSpPr/>
          <p:nvPr/>
        </p:nvSpPr>
        <p:spPr>
          <a:xfrm>
            <a:off x="3114000" y="4806720"/>
            <a:ext cx="133560" cy="133560"/>
          </a:xfrm>
          <a:prstGeom prst="ellipse">
            <a:avLst/>
          </a:prstGeom>
          <a:solidFill>
            <a:srgbClr val="61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217" name="slide1_shape6"/>
          <p:cNvSpPr/>
          <p:nvPr/>
        </p:nvSpPr>
        <p:spPr>
          <a:xfrm>
            <a:off x="7094160" y="5506200"/>
            <a:ext cx="232920" cy="232920"/>
          </a:xfrm>
          <a:prstGeom prst="rect">
            <a:avLst/>
          </a:prstGeom>
          <a:solidFill>
            <a:srgbClr val="61d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218" name="slide1_shape7"/>
          <p:cNvSpPr/>
          <p:nvPr/>
        </p:nvSpPr>
        <p:spPr>
          <a:xfrm>
            <a:off x="3067920" y="2071080"/>
            <a:ext cx="1832760" cy="358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US" sz="800" spc="-1" strike="noStrike">
              <a:ln>
                <a:solidFill>
                  <a:srgbClr val="fffffe">
                    <a:alpha val="0"/>
                  </a:srgbClr>
                </a:solidFill>
              </a:ln>
              <a:solidFill>
                <a:srgbClr val="ffffff"/>
              </a:solidFill>
              <a:latin typeface="HY헤드라인M"/>
              <a:ea typeface="HY헤드라인M"/>
            </a:endParaRPr>
          </a:p>
        </p:txBody>
      </p:sp>
      <p:sp>
        <p:nvSpPr>
          <p:cNvPr id="219" name="slide1_shape8"/>
          <p:cNvSpPr/>
          <p:nvPr/>
        </p:nvSpPr>
        <p:spPr>
          <a:xfrm>
            <a:off x="3067920" y="2089440"/>
            <a:ext cx="1832760" cy="3582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ln>
                  <a:solidFill>
                    <a:srgbClr val="fffffe">
                      <a:alpha val="0"/>
                    </a:srgbClr>
                  </a:solidFill>
                </a:ln>
                <a:solidFill>
                  <a:srgbClr val="ffffff"/>
                </a:solidFill>
                <a:latin typeface="HY헤드라인M"/>
                <a:ea typeface="HY헤드라인M"/>
              </a:rPr>
              <a:t>BLOCKCHAIN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핵심기능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(Web)(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이동규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029200" y="4335120"/>
            <a:ext cx="4771080" cy="2117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84120" indent="-384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회원 정보 관리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모든 회원은 자신의 정보를 수정 및 확인 가능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확인 가능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우승한 회원은 자신의 우승 정보 확인가능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01" name="그림 4" descr=""/>
          <p:cNvPicPr/>
          <p:nvPr/>
        </p:nvPicPr>
        <p:blipFill>
          <a:blip r:embed="rId1"/>
          <a:stretch/>
        </p:blipFill>
        <p:spPr>
          <a:xfrm>
            <a:off x="122040" y="3702960"/>
            <a:ext cx="4974120" cy="2117520"/>
          </a:xfrm>
          <a:prstGeom prst="rect">
            <a:avLst/>
          </a:prstGeom>
          <a:ln w="0">
            <a:noFill/>
          </a:ln>
        </p:spPr>
      </p:pic>
      <p:pic>
        <p:nvPicPr>
          <p:cNvPr id="302" name="그림 9" descr=""/>
          <p:cNvPicPr/>
          <p:nvPr/>
        </p:nvPicPr>
        <p:blipFill>
          <a:blip r:embed="rId2"/>
          <a:stretch/>
        </p:blipFill>
        <p:spPr>
          <a:xfrm>
            <a:off x="216000" y="1408680"/>
            <a:ext cx="5024880" cy="2227680"/>
          </a:xfrm>
          <a:prstGeom prst="rect">
            <a:avLst/>
          </a:prstGeom>
          <a:ln w="0">
            <a:noFill/>
          </a:ln>
        </p:spPr>
      </p:pic>
      <p:pic>
        <p:nvPicPr>
          <p:cNvPr id="303" name="그림 16" descr=""/>
          <p:cNvPicPr/>
          <p:nvPr/>
        </p:nvPicPr>
        <p:blipFill>
          <a:blip r:embed="rId3"/>
          <a:stretch/>
        </p:blipFill>
        <p:spPr>
          <a:xfrm>
            <a:off x="5241600" y="1613160"/>
            <a:ext cx="4572000" cy="181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핵심기능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(Web)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이동규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312880" y="2886840"/>
            <a:ext cx="4592160" cy="21175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84120" indent="-384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캐릭터 선택 및 게임참가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게임 참가 전 회원들은 캐릭터를 선택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게임참가 버튼 누를시 참가자 목록으로 올라감 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06" name="그림 5" descr=""/>
          <p:cNvPicPr/>
          <p:nvPr/>
        </p:nvPicPr>
        <p:blipFill>
          <a:blip r:embed="rId1"/>
          <a:stretch/>
        </p:blipFill>
        <p:spPr>
          <a:xfrm>
            <a:off x="0" y="1556640"/>
            <a:ext cx="5312160" cy="2390040"/>
          </a:xfrm>
          <a:prstGeom prst="rect">
            <a:avLst/>
          </a:prstGeom>
          <a:ln w="0">
            <a:noFill/>
          </a:ln>
        </p:spPr>
      </p:pic>
      <p:pic>
        <p:nvPicPr>
          <p:cNvPr id="307" name="그림 7" descr=""/>
          <p:cNvPicPr/>
          <p:nvPr/>
        </p:nvPicPr>
        <p:blipFill>
          <a:blip r:embed="rId2"/>
          <a:stretch/>
        </p:blipFill>
        <p:spPr>
          <a:xfrm>
            <a:off x="-15480" y="3947400"/>
            <a:ext cx="5328000" cy="202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핵심기능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(Web)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이동규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09" name="그림 4" descr=""/>
          <p:cNvPicPr/>
          <p:nvPr/>
        </p:nvPicPr>
        <p:blipFill>
          <a:blip r:embed="rId1"/>
          <a:stretch/>
        </p:blipFill>
        <p:spPr>
          <a:xfrm>
            <a:off x="4984920" y="4217760"/>
            <a:ext cx="4920480" cy="1550160"/>
          </a:xfrm>
          <a:prstGeom prst="rect">
            <a:avLst/>
          </a:prstGeom>
          <a:ln w="0">
            <a:noFill/>
          </a:ln>
        </p:spPr>
      </p:pic>
      <p:pic>
        <p:nvPicPr>
          <p:cNvPr id="310" name="그림 5" descr=""/>
          <p:cNvPicPr/>
          <p:nvPr/>
        </p:nvPicPr>
        <p:blipFill>
          <a:blip r:embed="rId2"/>
          <a:stretch/>
        </p:blipFill>
        <p:spPr>
          <a:xfrm>
            <a:off x="25560" y="4292640"/>
            <a:ext cx="4848480" cy="1400400"/>
          </a:xfrm>
          <a:prstGeom prst="rect">
            <a:avLst/>
          </a:prstGeom>
          <a:ln w="0">
            <a:noFill/>
          </a:ln>
        </p:spPr>
      </p:pic>
      <p:pic>
        <p:nvPicPr>
          <p:cNvPr id="311" name="그림 7" descr=""/>
          <p:cNvPicPr/>
          <p:nvPr/>
        </p:nvPicPr>
        <p:blipFill>
          <a:blip r:embed="rId3"/>
          <a:stretch/>
        </p:blipFill>
        <p:spPr>
          <a:xfrm>
            <a:off x="128520" y="1204920"/>
            <a:ext cx="5717160" cy="299844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745240" y="1352160"/>
            <a:ext cx="4160160" cy="270396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84120" indent="-384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게임에서 우승 시 </a:t>
            </a: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DB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에 우승자 정보 저장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우승자의 이름과 </a:t>
            </a: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EOA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를 이용하여 </a:t>
            </a: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발급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수상목록에서 </a:t>
            </a: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정보확인 가능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229;p32" descr=""/>
          <p:cNvPicPr/>
          <p:nvPr/>
        </p:nvPicPr>
        <p:blipFill>
          <a:blip r:embed="rId1"/>
          <a:stretch/>
        </p:blipFill>
        <p:spPr>
          <a:xfrm>
            <a:off x="325440" y="1556640"/>
            <a:ext cx="4557600" cy="2881080"/>
          </a:xfrm>
          <a:prstGeom prst="rect">
            <a:avLst/>
          </a:prstGeom>
          <a:ln w="0">
            <a:noFill/>
          </a:ln>
        </p:spPr>
      </p:pic>
      <p:pic>
        <p:nvPicPr>
          <p:cNvPr id="314" name="Google Shape;230;p32" descr=""/>
          <p:cNvPicPr/>
          <p:nvPr/>
        </p:nvPicPr>
        <p:blipFill>
          <a:blip r:embed="rId2"/>
          <a:stretch/>
        </p:blipFill>
        <p:spPr>
          <a:xfrm>
            <a:off x="5018040" y="1556640"/>
            <a:ext cx="4726080" cy="2881080"/>
          </a:xfrm>
          <a:prstGeom prst="rect">
            <a:avLst/>
          </a:prstGeom>
          <a:ln w="0">
            <a:noFill/>
          </a:ln>
        </p:spPr>
      </p:pic>
      <p:sp>
        <p:nvSpPr>
          <p:cNvPr id="315" name="slide6_shape1"/>
          <p:cNvSpPr/>
          <p:nvPr/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대회 개최 시 퀴즈 카테고리 분리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반현진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6" name="내용 개체 틀 2"/>
          <p:cNvSpPr/>
          <p:nvPr/>
        </p:nvSpPr>
        <p:spPr>
          <a:xfrm>
            <a:off x="560520" y="4730400"/>
            <a:ext cx="7943400" cy="21175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대회 개최 시 퀴즈 카테고리 분리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데이터베이스에 퀴즈 종류 및 대회 입력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대회 개최 시 퀴즈 종류선택 가능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236;p33" descr=""/>
          <p:cNvPicPr/>
          <p:nvPr/>
        </p:nvPicPr>
        <p:blipFill>
          <a:blip r:embed="rId1"/>
          <a:stretch/>
        </p:blipFill>
        <p:spPr>
          <a:xfrm>
            <a:off x="64800" y="1064160"/>
            <a:ext cx="5855400" cy="211500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8760" y="173520"/>
            <a:ext cx="10284120" cy="685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퀴즈 추가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,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삭제 및 저장 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/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퀴즈 정보 웹 출력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반현진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19" name="Google Shape;238;p33"/>
          <p:cNvCxnSpPr/>
          <p:nvPr/>
        </p:nvCxnSpPr>
        <p:spPr>
          <a:xfrm>
            <a:off x="901440" y="1720440"/>
            <a:ext cx="5109840" cy="26064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pic>
        <p:nvPicPr>
          <p:cNvPr id="320" name="Google Shape;239;p33" descr=""/>
          <p:cNvPicPr/>
          <p:nvPr/>
        </p:nvPicPr>
        <p:blipFill>
          <a:blip r:embed="rId2"/>
          <a:stretch/>
        </p:blipFill>
        <p:spPr>
          <a:xfrm>
            <a:off x="6010560" y="1150200"/>
            <a:ext cx="1375200" cy="1660320"/>
          </a:xfrm>
          <a:prstGeom prst="rect">
            <a:avLst/>
          </a:prstGeom>
          <a:ln w="0">
            <a:noFill/>
          </a:ln>
        </p:spPr>
      </p:pic>
      <p:pic>
        <p:nvPicPr>
          <p:cNvPr id="321" name="Google Shape;240;p33" descr=""/>
          <p:cNvPicPr/>
          <p:nvPr/>
        </p:nvPicPr>
        <p:blipFill>
          <a:blip r:embed="rId3"/>
          <a:stretch/>
        </p:blipFill>
        <p:spPr>
          <a:xfrm>
            <a:off x="6010560" y="2810880"/>
            <a:ext cx="1375200" cy="3318480"/>
          </a:xfrm>
          <a:prstGeom prst="rect">
            <a:avLst/>
          </a:prstGeom>
          <a:ln w="0">
            <a:noFill/>
          </a:ln>
        </p:spPr>
      </p:pic>
      <p:pic>
        <p:nvPicPr>
          <p:cNvPr id="322" name="Google Shape;241;p33" descr=""/>
          <p:cNvPicPr/>
          <p:nvPr/>
        </p:nvPicPr>
        <p:blipFill>
          <a:blip r:embed="rId4"/>
          <a:stretch/>
        </p:blipFill>
        <p:spPr>
          <a:xfrm>
            <a:off x="7386480" y="1150200"/>
            <a:ext cx="1231200" cy="1660320"/>
          </a:xfrm>
          <a:prstGeom prst="rect">
            <a:avLst/>
          </a:prstGeom>
          <a:ln w="0">
            <a:noFill/>
          </a:ln>
        </p:spPr>
      </p:pic>
      <p:pic>
        <p:nvPicPr>
          <p:cNvPr id="323" name="Google Shape;242;p33" descr=""/>
          <p:cNvPicPr/>
          <p:nvPr/>
        </p:nvPicPr>
        <p:blipFill>
          <a:blip r:embed="rId5"/>
          <a:stretch/>
        </p:blipFill>
        <p:spPr>
          <a:xfrm>
            <a:off x="7386480" y="2810880"/>
            <a:ext cx="1231200" cy="3318480"/>
          </a:xfrm>
          <a:prstGeom prst="rect">
            <a:avLst/>
          </a:prstGeom>
          <a:ln w="0">
            <a:noFill/>
          </a:ln>
        </p:spPr>
      </p:pic>
      <p:pic>
        <p:nvPicPr>
          <p:cNvPr id="324" name="Google Shape;243;p33" descr=""/>
          <p:cNvPicPr/>
          <p:nvPr/>
        </p:nvPicPr>
        <p:blipFill>
          <a:blip r:embed="rId6"/>
          <a:stretch/>
        </p:blipFill>
        <p:spPr>
          <a:xfrm>
            <a:off x="8618040" y="1150200"/>
            <a:ext cx="1287000" cy="1540440"/>
          </a:xfrm>
          <a:prstGeom prst="rect">
            <a:avLst/>
          </a:prstGeom>
          <a:ln w="0">
            <a:noFill/>
          </a:ln>
        </p:spPr>
      </p:pic>
      <p:pic>
        <p:nvPicPr>
          <p:cNvPr id="325" name="Google Shape;244;p33" descr=""/>
          <p:cNvPicPr/>
          <p:nvPr/>
        </p:nvPicPr>
        <p:blipFill>
          <a:blip r:embed="rId7"/>
          <a:stretch/>
        </p:blipFill>
        <p:spPr>
          <a:xfrm>
            <a:off x="8618040" y="2810880"/>
            <a:ext cx="1287000" cy="327888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245;p33" descr=""/>
          <p:cNvPicPr/>
          <p:nvPr/>
        </p:nvPicPr>
        <p:blipFill>
          <a:blip r:embed="rId8"/>
          <a:stretch/>
        </p:blipFill>
        <p:spPr>
          <a:xfrm>
            <a:off x="264600" y="3259440"/>
            <a:ext cx="5655600" cy="30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574920" cy="685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대회시작시간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,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대회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/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퀴즈종류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/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남은시간 출력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반현진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28" name="Google Shape;252;p34" descr=""/>
          <p:cNvPicPr/>
          <p:nvPr/>
        </p:nvPicPr>
        <p:blipFill>
          <a:blip r:embed="rId1"/>
          <a:stretch/>
        </p:blipFill>
        <p:spPr>
          <a:xfrm>
            <a:off x="1712520" y="1313640"/>
            <a:ext cx="7113600" cy="3789360"/>
          </a:xfrm>
          <a:prstGeom prst="rect">
            <a:avLst/>
          </a:prstGeom>
          <a:ln w="0">
            <a:noFill/>
          </a:ln>
        </p:spPr>
      </p:pic>
      <p:pic>
        <p:nvPicPr>
          <p:cNvPr id="329" name="Google Shape;253;p34" descr=""/>
          <p:cNvPicPr/>
          <p:nvPr/>
        </p:nvPicPr>
        <p:blipFill>
          <a:blip r:embed="rId2"/>
          <a:stretch/>
        </p:blipFill>
        <p:spPr>
          <a:xfrm>
            <a:off x="4095360" y="5320800"/>
            <a:ext cx="2348280" cy="51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유니티 퀴즈 출력 및 정답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반현진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31" name="Google Shape;260;p35" descr=""/>
          <p:cNvPicPr/>
          <p:nvPr/>
        </p:nvPicPr>
        <p:blipFill>
          <a:blip r:embed="rId1"/>
          <a:stretch/>
        </p:blipFill>
        <p:spPr>
          <a:xfrm>
            <a:off x="393480" y="3696840"/>
            <a:ext cx="4583880" cy="1578240"/>
          </a:xfrm>
          <a:prstGeom prst="rect">
            <a:avLst/>
          </a:prstGeom>
          <a:ln w="0">
            <a:noFill/>
          </a:ln>
        </p:spPr>
      </p:pic>
      <p:pic>
        <p:nvPicPr>
          <p:cNvPr id="332" name="Google Shape;261;p35" descr=""/>
          <p:cNvPicPr/>
          <p:nvPr/>
        </p:nvPicPr>
        <p:blipFill>
          <a:blip r:embed="rId2"/>
          <a:stretch/>
        </p:blipFill>
        <p:spPr>
          <a:xfrm>
            <a:off x="5288400" y="3724200"/>
            <a:ext cx="4056480" cy="1523160"/>
          </a:xfrm>
          <a:prstGeom prst="rect">
            <a:avLst/>
          </a:prstGeom>
          <a:ln w="0">
            <a:noFill/>
          </a:ln>
        </p:spPr>
      </p:pic>
      <p:pic>
        <p:nvPicPr>
          <p:cNvPr id="333" name="Google Shape;262;p35" descr=""/>
          <p:cNvPicPr/>
          <p:nvPr/>
        </p:nvPicPr>
        <p:blipFill>
          <a:blip r:embed="rId3"/>
          <a:stretch/>
        </p:blipFill>
        <p:spPr>
          <a:xfrm>
            <a:off x="1902240" y="1845000"/>
            <a:ext cx="3075120" cy="1365480"/>
          </a:xfrm>
          <a:prstGeom prst="rect">
            <a:avLst/>
          </a:prstGeom>
          <a:ln w="0">
            <a:noFill/>
          </a:ln>
        </p:spPr>
      </p:pic>
      <p:pic>
        <p:nvPicPr>
          <p:cNvPr id="334" name="Google Shape;263;p35" descr=""/>
          <p:cNvPicPr/>
          <p:nvPr/>
        </p:nvPicPr>
        <p:blipFill>
          <a:blip r:embed="rId4"/>
          <a:stretch/>
        </p:blipFill>
        <p:spPr>
          <a:xfrm>
            <a:off x="5288400" y="1877400"/>
            <a:ext cx="3119040" cy="129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로그인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330120" y="4173480"/>
            <a:ext cx="8777160" cy="224172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</a:rPr>
              <a:t>로그인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</a:rPr>
              <a:t> 기능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연결할 서버 주소 입력 및 확인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아이디와 비밀번호 입력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입력한 데이터를 서버에 전송하여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DB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확인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비교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입력한 정보가 옳지 않을시 에러 텍스트 출력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37" name="slide11_picture1" descr="이미지"/>
          <p:cNvPicPr/>
          <p:nvPr/>
        </p:nvPicPr>
        <p:blipFill>
          <a:blip r:embed="rId1"/>
          <a:stretch/>
        </p:blipFill>
        <p:spPr>
          <a:xfrm>
            <a:off x="387360" y="1333440"/>
            <a:ext cx="4174920" cy="2798640"/>
          </a:xfrm>
          <a:prstGeom prst="rect">
            <a:avLst/>
          </a:prstGeom>
          <a:ln w="0">
            <a:noFill/>
          </a:ln>
        </p:spPr>
      </p:pic>
      <p:pic>
        <p:nvPicPr>
          <p:cNvPr id="338" name="slide11_picture2" descr="이미지"/>
          <p:cNvPicPr/>
          <p:nvPr/>
        </p:nvPicPr>
        <p:blipFill>
          <a:blip r:embed="rId2"/>
          <a:stretch/>
        </p:blipFill>
        <p:spPr>
          <a:xfrm>
            <a:off x="5382720" y="1333440"/>
            <a:ext cx="3724560" cy="27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lide12_picture1" descr="이미지"/>
          <p:cNvPicPr/>
          <p:nvPr/>
        </p:nvPicPr>
        <p:blipFill>
          <a:blip r:embed="rId1"/>
          <a:stretch/>
        </p:blipFill>
        <p:spPr>
          <a:xfrm>
            <a:off x="882720" y="1253520"/>
            <a:ext cx="7923960" cy="3646800"/>
          </a:xfrm>
          <a:prstGeom prst="rect">
            <a:avLst/>
          </a:prstGeom>
          <a:ln w="0">
            <a:noFill/>
          </a:ln>
        </p:spPr>
      </p:pic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(Unity-DB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연동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1" name="slide12_shape2"/>
          <p:cNvSpPr/>
          <p:nvPr/>
        </p:nvSpPr>
        <p:spPr>
          <a:xfrm>
            <a:off x="3753360" y="1674720"/>
            <a:ext cx="2322720" cy="69876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 Unicode MS"/>
              <a:ea typeface="Arial Unicode MS"/>
            </a:endParaRPr>
          </a:p>
        </p:txBody>
      </p:sp>
      <p:sp>
        <p:nvSpPr>
          <p:cNvPr id="342" name="slide12_shape3"/>
          <p:cNvSpPr/>
          <p:nvPr/>
        </p:nvSpPr>
        <p:spPr>
          <a:xfrm>
            <a:off x="2493360" y="4684320"/>
            <a:ext cx="4694040" cy="2160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 Unicode MS"/>
              <a:ea typeface="Arial Unicode MS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330120" y="5074560"/>
            <a:ext cx="8777160" cy="13406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데이터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 베이스 연결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퀴즈문제 데이터를 랜덤으로 받아 퀴즈 진행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유저의 이름과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주소 표시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멀티플레이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178560" y="4299840"/>
            <a:ext cx="9677880" cy="22572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</a:rPr>
              <a:t>멀티플레이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Connect/DisConnect 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버튼을 이용하여 싱글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/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멀티 전환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Connect 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클릭 시 로그인한 플레이어 정보에 맞는 플레이어 생성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DisConnect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클릭 시 싱글로 전환되어 멀티와 상호작용 불가 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46" name="slide13_picture1" descr="이미지"/>
          <p:cNvPicPr/>
          <p:nvPr/>
        </p:nvPicPr>
        <p:blipFill>
          <a:blip r:embed="rId1"/>
          <a:stretch/>
        </p:blipFill>
        <p:spPr>
          <a:xfrm>
            <a:off x="330120" y="1285920"/>
            <a:ext cx="5365080" cy="2930760"/>
          </a:xfrm>
          <a:prstGeom prst="rect">
            <a:avLst/>
          </a:prstGeom>
          <a:ln w="0">
            <a:noFill/>
          </a:ln>
        </p:spPr>
      </p:pic>
      <p:pic>
        <p:nvPicPr>
          <p:cNvPr id="347" name="slide13_picture2" descr="이미지"/>
          <p:cNvPicPr/>
          <p:nvPr/>
        </p:nvPicPr>
        <p:blipFill>
          <a:blip r:embed="rId2"/>
          <a:stretch/>
        </p:blipFill>
        <p:spPr>
          <a:xfrm>
            <a:off x="6048360" y="1285920"/>
            <a:ext cx="2909520" cy="465120"/>
          </a:xfrm>
          <a:prstGeom prst="rect">
            <a:avLst/>
          </a:prstGeom>
          <a:ln w="0">
            <a:noFill/>
          </a:ln>
        </p:spPr>
      </p:pic>
      <p:pic>
        <p:nvPicPr>
          <p:cNvPr id="348" name="slide13_picture3" descr="이미지"/>
          <p:cNvPicPr/>
          <p:nvPr/>
        </p:nvPicPr>
        <p:blipFill>
          <a:blip r:embed="rId3"/>
          <a:stretch/>
        </p:blipFill>
        <p:spPr>
          <a:xfrm>
            <a:off x="6598800" y="1942200"/>
            <a:ext cx="2158200" cy="2742840"/>
          </a:xfrm>
          <a:prstGeom prst="rect">
            <a:avLst/>
          </a:prstGeom>
          <a:ln w="0">
            <a:noFill/>
          </a:ln>
        </p:spPr>
      </p:pic>
      <p:sp>
        <p:nvSpPr>
          <p:cNvPr id="349" name="slide13_shape3"/>
          <p:cNvSpPr/>
          <p:nvPr/>
        </p:nvSpPr>
        <p:spPr>
          <a:xfrm>
            <a:off x="6419880" y="1193400"/>
            <a:ext cx="1082880" cy="36252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 Unicode MS"/>
              <a:ea typeface="Arial Unicode MS"/>
            </a:endParaRPr>
          </a:p>
        </p:txBody>
      </p:sp>
      <p:sp>
        <p:nvSpPr>
          <p:cNvPr id="350" name="slide13_shape4"/>
          <p:cNvSpPr/>
          <p:nvPr/>
        </p:nvSpPr>
        <p:spPr>
          <a:xfrm>
            <a:off x="7591680" y="1193400"/>
            <a:ext cx="1082880" cy="36252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 Unicode MS"/>
              <a:ea typeface="Arial Unicode MS"/>
            </a:endParaRPr>
          </a:p>
        </p:txBody>
      </p:sp>
      <p:cxnSp>
        <p:nvCxnSpPr>
          <p:cNvPr id="351" name="slide13_shape5"/>
          <p:cNvCxnSpPr>
            <a:stCxn id="350" idx="4"/>
          </p:cNvCxnSpPr>
          <p:nvPr/>
        </p:nvCxnSpPr>
        <p:spPr>
          <a:xfrm flipH="1">
            <a:off x="5038560" y="1555920"/>
            <a:ext cx="3094920" cy="797400"/>
          </a:xfrm>
          <a:prstGeom prst="straightConnector1">
            <a:avLst/>
          </a:prstGeom>
          <a:ln w="25400">
            <a:solidFill>
              <a:srgbClr val="ff0000"/>
            </a:solidFill>
            <a:round/>
            <a:tailEnd len="med" type="arrow" w="med"/>
          </a:ln>
        </p:spPr>
      </p:cxnSp>
      <p:cxnSp>
        <p:nvCxnSpPr>
          <p:cNvPr id="352" name="slide13_shape6"/>
          <p:cNvCxnSpPr>
            <a:stCxn id="350" idx="4"/>
          </p:cNvCxnSpPr>
          <p:nvPr/>
        </p:nvCxnSpPr>
        <p:spPr>
          <a:xfrm flipH="1">
            <a:off x="7933320" y="1555920"/>
            <a:ext cx="200160" cy="921240"/>
          </a:xfrm>
          <a:prstGeom prst="straightConnector1">
            <a:avLst/>
          </a:prstGeom>
          <a:ln w="25400">
            <a:solidFill>
              <a:srgbClr val="ff0000"/>
            </a:solidFill>
            <a:round/>
            <a:tailEnd len="med" type="arrow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INDEX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91760" y="1412640"/>
            <a:ext cx="8921520" cy="51048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팀원소개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519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0" lang="ko-KR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사용기술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519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0" lang="ko-KR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프로젝트 규모 및 구성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519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0" lang="ko-KR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프로젝트 시연 및 핵심기능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Web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서비스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유니티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(Unity)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519"/>
              </a:spcBef>
              <a:buNone/>
              <a:tabLst>
                <a:tab algn="l" pos="0"/>
              </a:tabLst>
            </a:pP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채팅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330120" y="4187520"/>
            <a:ext cx="8057520" cy="22572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</a:rPr>
              <a:t>채팅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멀티플레이 시 유저 간의 소통을 위한 채팅 기능 생성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입력한 채팅을 서버로 전송하여 텍스트로 출력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최대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5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줄 초과 시 오래된 채팅부터 삭제하도록 적용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55" name="slide14_picture1" descr="이미지"/>
          <p:cNvPicPr/>
          <p:nvPr/>
        </p:nvPicPr>
        <p:blipFill>
          <a:blip r:embed="rId1"/>
          <a:stretch/>
        </p:blipFill>
        <p:spPr>
          <a:xfrm>
            <a:off x="990720" y="1183680"/>
            <a:ext cx="7923960" cy="286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(Unity-OX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퀴즈 진행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330120" y="4049640"/>
            <a:ext cx="8057520" cy="22572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 게임 진행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일정 시간이 되었을때 퀴즈 시작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데이터에 따라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O / X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발판으로 이동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오답시 퀴즈 필드 밖으로 이동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종료시 중앙의 트로피 생성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/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획득시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58" name="slide15_picture1" descr="이미지"/>
          <p:cNvPicPr/>
          <p:nvPr/>
        </p:nvPicPr>
        <p:blipFill>
          <a:blip r:embed="rId1"/>
          <a:stretch/>
        </p:blipFill>
        <p:spPr>
          <a:xfrm>
            <a:off x="6942600" y="1633680"/>
            <a:ext cx="2499120" cy="2765880"/>
          </a:xfrm>
          <a:prstGeom prst="rect">
            <a:avLst/>
          </a:prstGeom>
          <a:ln w="0">
            <a:noFill/>
          </a:ln>
        </p:spPr>
      </p:pic>
      <p:pic>
        <p:nvPicPr>
          <p:cNvPr id="359" name="slide15_picture2" descr="이미지"/>
          <p:cNvPicPr/>
          <p:nvPr/>
        </p:nvPicPr>
        <p:blipFill>
          <a:blip r:embed="rId2"/>
          <a:stretch/>
        </p:blipFill>
        <p:spPr>
          <a:xfrm>
            <a:off x="144000" y="1633680"/>
            <a:ext cx="6421320" cy="206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(Unity-4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지선다 퀴즈 진행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330120" y="4049640"/>
            <a:ext cx="8607960" cy="22572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</a:rPr>
              <a:t>지선다 퀴즈 진행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일정 시간이 되었을때 퀴즈 시작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시작 시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개의 발판이 랜덤으로 이동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데이터에 따라 정답과 같은 색의 발판으로 이동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정답 선택 시 유저 이름이 선택한 정답의 색깔로 변경 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62" name="slide16_picture1" descr="이미지"/>
          <p:cNvPicPr/>
          <p:nvPr/>
        </p:nvPicPr>
        <p:blipFill>
          <a:blip r:embed="rId1"/>
          <a:stretch/>
        </p:blipFill>
        <p:spPr>
          <a:xfrm>
            <a:off x="5018040" y="1410840"/>
            <a:ext cx="4918320" cy="2346840"/>
          </a:xfrm>
          <a:prstGeom prst="rect">
            <a:avLst/>
          </a:prstGeom>
          <a:ln w="0">
            <a:noFill/>
          </a:ln>
        </p:spPr>
      </p:pic>
      <p:pic>
        <p:nvPicPr>
          <p:cNvPr id="363" name="slide16_picture2" descr="이미지"/>
          <p:cNvPicPr/>
          <p:nvPr/>
        </p:nvPicPr>
        <p:blipFill>
          <a:blip r:embed="rId2"/>
          <a:stretch/>
        </p:blipFill>
        <p:spPr>
          <a:xfrm>
            <a:off x="33840" y="1410840"/>
            <a:ext cx="4918320" cy="240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 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(Unity-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파티클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김규환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330120" y="4597560"/>
            <a:ext cx="8607960" cy="13838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30120" indent="-330120">
              <a:lnSpc>
                <a:spcPct val="100000"/>
              </a:lnSpc>
              <a:spcBef>
                <a:spcPts val="476"/>
              </a:spcBef>
              <a:buClr>
                <a:srgbClr val="000000"/>
              </a:buClr>
              <a:buFont typeface="Arial"/>
              <a:buChar char="❑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</a:rPr>
              <a:t>파티클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</a:rPr>
              <a:t> 기능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OX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퀴즈의 정답을 시각화 하기위한 파티클 기능 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6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   ➢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종료와 우승자를 위한 다른 파티클 추가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66" name="slide17_picture1" descr="이미지"/>
          <p:cNvPicPr/>
          <p:nvPr/>
        </p:nvPicPr>
        <p:blipFill>
          <a:blip r:embed="rId1"/>
          <a:stretch/>
        </p:blipFill>
        <p:spPr>
          <a:xfrm>
            <a:off x="256680" y="1344240"/>
            <a:ext cx="3259800" cy="2703600"/>
          </a:xfrm>
          <a:prstGeom prst="rect">
            <a:avLst/>
          </a:prstGeom>
          <a:ln w="0">
            <a:noFill/>
          </a:ln>
        </p:spPr>
      </p:pic>
      <p:pic>
        <p:nvPicPr>
          <p:cNvPr id="367" name="slide17_picture2" descr="이미지"/>
          <p:cNvPicPr/>
          <p:nvPr/>
        </p:nvPicPr>
        <p:blipFill>
          <a:blip r:embed="rId2"/>
          <a:stretch/>
        </p:blipFill>
        <p:spPr>
          <a:xfrm>
            <a:off x="3639240" y="1344240"/>
            <a:ext cx="3632040" cy="2683440"/>
          </a:xfrm>
          <a:prstGeom prst="rect">
            <a:avLst/>
          </a:prstGeom>
          <a:ln w="0">
            <a:noFill/>
          </a:ln>
        </p:spPr>
      </p:pic>
      <p:pic>
        <p:nvPicPr>
          <p:cNvPr id="368" name="slide17_picture3" descr="이미지"/>
          <p:cNvPicPr/>
          <p:nvPr/>
        </p:nvPicPr>
        <p:blipFill>
          <a:blip r:embed="rId3"/>
          <a:stretch/>
        </p:blipFill>
        <p:spPr>
          <a:xfrm>
            <a:off x="7477200" y="1344240"/>
            <a:ext cx="2063160" cy="29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302040" y="105480"/>
            <a:ext cx="8543160" cy="7718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멀티플레이어 구현 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리진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사각형: 둥근 모서리 2"/>
          <p:cNvSpPr/>
          <p:nvPr/>
        </p:nvSpPr>
        <p:spPr>
          <a:xfrm>
            <a:off x="681120" y="1735200"/>
            <a:ext cx="1941120" cy="876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950" spc="-1" strike="noStrike">
                <a:solidFill>
                  <a:srgbClr val="ff0000"/>
                </a:solidFill>
                <a:latin typeface="Arial Unicode MS"/>
                <a:ea typeface="HY헤드라인M"/>
              </a:rPr>
              <a:t>Client A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820" spc="-1" strike="noStrike">
                <a:solidFill>
                  <a:srgbClr val="ff0000"/>
                </a:solidFill>
                <a:latin typeface="Arial Unicode MS"/>
                <a:ea typeface="HY헤드라인M"/>
              </a:rPr>
              <a:t>● </a:t>
            </a:r>
            <a:r>
              <a:rPr b="0" lang="en-US" sz="820" spc="-1" strike="noStrike">
                <a:solidFill>
                  <a:srgbClr val="ff0000"/>
                </a:solidFill>
                <a:latin typeface="Arial Unicode MS"/>
                <a:ea typeface="HY헤드라인M"/>
              </a:rPr>
              <a:t>A</a:t>
            </a: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 </a:t>
            </a:r>
            <a:r>
              <a:rPr b="0" lang="en-US" sz="820" spc="-1" strike="noStrike">
                <a:solidFill>
                  <a:srgbClr val="00b050"/>
                </a:solidFill>
                <a:latin typeface="Arial Unicode MS"/>
                <a:ea typeface="HY헤드라인M"/>
              </a:rPr>
              <a:t>● B</a:t>
            </a: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 ● C</a:t>
            </a:r>
            <a:endParaRPr b="0" lang="en-US" sz="82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사각형: 둥근 모서리 4"/>
          <p:cNvSpPr/>
          <p:nvPr/>
        </p:nvSpPr>
        <p:spPr>
          <a:xfrm>
            <a:off x="681120" y="2917080"/>
            <a:ext cx="1941120" cy="876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950" spc="-1" strike="noStrike">
                <a:solidFill>
                  <a:srgbClr val="00b050"/>
                </a:solidFill>
                <a:latin typeface="Arial Unicode MS"/>
                <a:ea typeface="HY헤드라인M"/>
              </a:rPr>
              <a:t>Client B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820" spc="-1" strike="noStrike">
                <a:solidFill>
                  <a:srgbClr val="00b050"/>
                </a:solidFill>
                <a:latin typeface="Arial Unicode MS"/>
                <a:ea typeface="HY헤드라인M"/>
              </a:rPr>
              <a:t>● </a:t>
            </a:r>
            <a:r>
              <a:rPr b="0" lang="en-US" sz="820" spc="-1" strike="noStrike">
                <a:solidFill>
                  <a:srgbClr val="00b050"/>
                </a:solidFill>
                <a:latin typeface="Arial Unicode MS"/>
                <a:ea typeface="HY헤드라인M"/>
              </a:rPr>
              <a:t>B </a:t>
            </a: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● C </a:t>
            </a:r>
            <a:r>
              <a:rPr b="0" lang="en-US" sz="820" spc="-1" strike="noStrike">
                <a:solidFill>
                  <a:srgbClr val="ff0000"/>
                </a:solidFill>
                <a:latin typeface="Arial Unicode MS"/>
                <a:ea typeface="HY헤드라인M"/>
              </a:rPr>
              <a:t>● A</a:t>
            </a: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 </a:t>
            </a:r>
            <a:endParaRPr b="0" lang="en-US" sz="82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2" name="사각형: 둥근 모서리 5"/>
          <p:cNvSpPr/>
          <p:nvPr/>
        </p:nvSpPr>
        <p:spPr>
          <a:xfrm>
            <a:off x="669600" y="4087800"/>
            <a:ext cx="1941120" cy="876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95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Client C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● </a:t>
            </a: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C </a:t>
            </a:r>
            <a:r>
              <a:rPr b="0" lang="en-US" sz="820" spc="-1" strike="noStrike">
                <a:solidFill>
                  <a:srgbClr val="ff0000"/>
                </a:solidFill>
                <a:latin typeface="Arial Unicode MS"/>
                <a:ea typeface="HY헤드라인M"/>
              </a:rPr>
              <a:t>● A</a:t>
            </a:r>
            <a:r>
              <a:rPr b="0" lang="en-US" sz="820" spc="-1" strike="noStrike">
                <a:solidFill>
                  <a:srgbClr val="7030a0"/>
                </a:solidFill>
                <a:latin typeface="Arial Unicode MS"/>
                <a:ea typeface="HY헤드라인M"/>
              </a:rPr>
              <a:t> </a:t>
            </a:r>
            <a:r>
              <a:rPr b="0" lang="en-US" sz="820" spc="-1" strike="noStrike">
                <a:solidFill>
                  <a:srgbClr val="00b050"/>
                </a:solidFill>
                <a:latin typeface="Arial Unicode MS"/>
                <a:ea typeface="HY헤드라인M"/>
              </a:rPr>
              <a:t>● B</a:t>
            </a:r>
            <a:endParaRPr b="0" lang="en-US" sz="82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3" name="사각형: 둥근 모서리 7"/>
          <p:cNvSpPr/>
          <p:nvPr/>
        </p:nvSpPr>
        <p:spPr>
          <a:xfrm>
            <a:off x="669600" y="5089320"/>
            <a:ext cx="1941120" cy="876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93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…</a:t>
            </a:r>
            <a:endParaRPr b="0" lang="en-US" sz="293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4" name="TextBox 8"/>
          <p:cNvSpPr/>
          <p:nvPr/>
        </p:nvSpPr>
        <p:spPr>
          <a:xfrm>
            <a:off x="5780520" y="1378080"/>
            <a:ext cx="3250440" cy="20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간 통신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실시간 위치 및 대화 송신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모든 플레이어 변경된 외치 수신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실시간 모드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(Run, Jump, … )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송수신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접속 인사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본인 및 타인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;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송수신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탈퇴 처리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본인 및 타인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랙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떨림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)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최소화 처리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lvl="1" marL="603720" indent="-232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데이터 전송 량 최적화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lvl="1" marL="603720" indent="-232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절대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/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상대 외치 선택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75" name="직선 화살표 연결선 10"/>
          <p:cNvCxnSpPr>
            <a:stCxn id="370" idx="3"/>
            <a:endCxn id="376" idx="1"/>
          </p:cNvCxnSpPr>
          <p:nvPr/>
        </p:nvCxnSpPr>
        <p:spPr>
          <a:xfrm>
            <a:off x="2622240" y="2173680"/>
            <a:ext cx="750240" cy="759600"/>
          </a:xfrm>
          <a:prstGeom prst="straightConnector1">
            <a:avLst/>
          </a:prstGeom>
          <a:ln w="25400">
            <a:solidFill>
              <a:srgbClr val="3333cc"/>
            </a:solidFill>
            <a:round/>
            <a:headEnd len="med" type="triangle" w="med"/>
            <a:tailEnd len="med" type="triangle" w="med"/>
          </a:ln>
        </p:spPr>
      </p:cxnSp>
      <p:cxnSp>
        <p:nvCxnSpPr>
          <p:cNvPr id="377" name="직선 화살표 연결선 12"/>
          <p:cNvCxnSpPr>
            <a:stCxn id="371" idx="3"/>
            <a:endCxn id="376" idx="2"/>
          </p:cNvCxnSpPr>
          <p:nvPr/>
        </p:nvCxnSpPr>
        <p:spPr>
          <a:xfrm flipV="1">
            <a:off x="2622240" y="3243240"/>
            <a:ext cx="499320" cy="112680"/>
          </a:xfrm>
          <a:prstGeom prst="straightConnector1">
            <a:avLst/>
          </a:prstGeom>
          <a:ln w="25400">
            <a:solidFill>
              <a:srgbClr val="3333cc"/>
            </a:solidFill>
            <a:round/>
            <a:headEnd len="med" type="triangle" w="med"/>
            <a:tailEnd len="med" type="triangle" w="med"/>
          </a:ln>
        </p:spPr>
      </p:cxnSp>
      <p:cxnSp>
        <p:nvCxnSpPr>
          <p:cNvPr id="378" name="직선 화살표 연결선 15"/>
          <p:cNvCxnSpPr>
            <a:stCxn id="372" idx="3"/>
            <a:endCxn id="376" idx="3"/>
          </p:cNvCxnSpPr>
          <p:nvPr/>
        </p:nvCxnSpPr>
        <p:spPr>
          <a:xfrm flipV="1">
            <a:off x="2610720" y="3553560"/>
            <a:ext cx="761760" cy="973080"/>
          </a:xfrm>
          <a:prstGeom prst="straightConnector1">
            <a:avLst/>
          </a:prstGeom>
          <a:ln w="25400">
            <a:solidFill>
              <a:srgbClr val="3333cc"/>
            </a:solidFill>
            <a:round/>
            <a:headEnd len="med" type="triangle" w="med"/>
            <a:tailEnd len="med" type="triangle" w="med"/>
          </a:ln>
        </p:spPr>
      </p:cxnSp>
      <p:sp>
        <p:nvSpPr>
          <p:cNvPr id="379" name="TextBox 19"/>
          <p:cNvSpPr/>
          <p:nvPr/>
        </p:nvSpPr>
        <p:spPr>
          <a:xfrm>
            <a:off x="5808600" y="3429000"/>
            <a:ext cx="282528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Server: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1-n broadcast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통신 지원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관리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접속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,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번호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marL="232200" indent="-2322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Client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연결 끊김 처리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6" name="타원 20"/>
          <p:cNvSpPr/>
          <p:nvPr/>
        </p:nvSpPr>
        <p:spPr>
          <a:xfrm>
            <a:off x="3121200" y="2804760"/>
            <a:ext cx="1715400" cy="87696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Server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(NECIAL)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0" name="TextBox 34"/>
          <p:cNvSpPr/>
          <p:nvPr/>
        </p:nvSpPr>
        <p:spPr>
          <a:xfrm>
            <a:off x="2950200" y="4928040"/>
            <a:ext cx="1241280" cy="30276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가 서버접속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1" name="TextBox 35"/>
          <p:cNvSpPr/>
          <p:nvPr/>
        </p:nvSpPr>
        <p:spPr>
          <a:xfrm>
            <a:off x="3813480" y="5486760"/>
            <a:ext cx="2046240" cy="51588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번호수신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컴퓨터에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자신 생성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2" name="TextBox 36"/>
          <p:cNvSpPr/>
          <p:nvPr/>
        </p:nvSpPr>
        <p:spPr>
          <a:xfrm>
            <a:off x="5496120" y="4703040"/>
            <a:ext cx="3335760" cy="51588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에서 인사 요청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모든 플레이어 이름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,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위치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,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색깔 정보 공유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3" name="TextBox 37"/>
          <p:cNvSpPr/>
          <p:nvPr/>
        </p:nvSpPr>
        <p:spPr>
          <a:xfrm>
            <a:off x="7268400" y="5486760"/>
            <a:ext cx="2059560" cy="515880"/>
          </a:xfrm>
          <a:prstGeom prst="rect">
            <a:avLst/>
          </a:prstGeom>
          <a:noFill/>
          <a:ln w="0"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컴퓨터에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A,C,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생성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A, C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컴퓨터에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B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생성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4" name="TextBox 38"/>
          <p:cNvSpPr/>
          <p:nvPr/>
        </p:nvSpPr>
        <p:spPr>
          <a:xfrm>
            <a:off x="2960640" y="4230720"/>
            <a:ext cx="1401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b050"/>
                </a:solidFill>
                <a:latin typeface="Arial Unicode MS"/>
                <a:ea typeface="Arial Unicode MS"/>
              </a:rPr>
              <a:t>예시</a:t>
            </a:r>
            <a:r>
              <a:rPr b="0" lang="en-US" sz="1400" spc="-1" strike="noStrike">
                <a:solidFill>
                  <a:srgbClr val="00b050"/>
                </a:solidFill>
                <a:latin typeface="Arial Unicode MS"/>
                <a:ea typeface="Arial Unicode MS"/>
              </a:rPr>
              <a:t>: </a:t>
            </a:r>
            <a:r>
              <a:rPr b="0" lang="ko-KR" sz="1400" spc="-1" strike="noStrike">
                <a:solidFill>
                  <a:srgbClr val="00b050"/>
                </a:solidFill>
                <a:latin typeface="Arial Unicode MS"/>
                <a:ea typeface="Arial Unicode MS"/>
              </a:rPr>
              <a:t>접속 과정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85" name="직선 화살표 연결선 40"/>
          <p:cNvCxnSpPr>
            <a:stCxn id="380" idx="2"/>
          </p:cNvCxnSpPr>
          <p:nvPr/>
        </p:nvCxnSpPr>
        <p:spPr>
          <a:xfrm>
            <a:off x="3570840" y="5230800"/>
            <a:ext cx="408960" cy="256680"/>
          </a:xfrm>
          <a:prstGeom prst="straightConnector1">
            <a:avLst/>
          </a:prstGeom>
          <a:ln w="0">
            <a:solidFill>
              <a:srgbClr val="00b050"/>
            </a:solidFill>
            <a:tailEnd len="med" type="triangle" w="med"/>
          </a:ln>
        </p:spPr>
      </p:cxnSp>
      <p:cxnSp>
        <p:nvCxnSpPr>
          <p:cNvPr id="386" name="직선 화살표 연결선 41"/>
          <p:cNvCxnSpPr>
            <a:stCxn id="381" idx="0"/>
            <a:endCxn id="382" idx="1"/>
          </p:cNvCxnSpPr>
          <p:nvPr/>
        </p:nvCxnSpPr>
        <p:spPr>
          <a:xfrm flipV="1">
            <a:off x="4836600" y="4960800"/>
            <a:ext cx="659880" cy="526320"/>
          </a:xfrm>
          <a:prstGeom prst="straightConnector1">
            <a:avLst/>
          </a:prstGeom>
          <a:ln w="0">
            <a:solidFill>
              <a:srgbClr val="00b050"/>
            </a:solidFill>
            <a:tailEnd len="med" type="triangle" w="med"/>
          </a:ln>
        </p:spPr>
      </p:cxnSp>
      <p:cxnSp>
        <p:nvCxnSpPr>
          <p:cNvPr id="387" name="직선 화살표 연결선 44"/>
          <p:cNvCxnSpPr/>
          <p:nvPr/>
        </p:nvCxnSpPr>
        <p:spPr>
          <a:xfrm>
            <a:off x="7426080" y="5226120"/>
            <a:ext cx="778320" cy="261360"/>
          </a:xfrm>
          <a:prstGeom prst="straightConnector1">
            <a:avLst/>
          </a:prstGeom>
          <a:ln w="0">
            <a:solidFill>
              <a:srgbClr val="00b050"/>
            </a:solidFill>
            <a:tailEnd len="med" type="triangle" w="med"/>
          </a:ln>
        </p:spPr>
      </p:cxnSp>
      <p:sp>
        <p:nvSpPr>
          <p:cNvPr id="388" name="TextBox 3"/>
          <p:cNvSpPr/>
          <p:nvPr/>
        </p:nvSpPr>
        <p:spPr>
          <a:xfrm>
            <a:off x="3045960" y="1995480"/>
            <a:ext cx="1790640" cy="576360"/>
          </a:xfrm>
          <a:prstGeom prst="rect">
            <a:avLst/>
          </a:prstGeom>
          <a:noFill/>
          <a:ln w="0">
            <a:solidFill>
              <a:srgbClr val="3333c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이동</a:t>
            </a:r>
            <a:r>
              <a:rPr b="0" lang="en-US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상태 정보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대화 메시지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89" name="Picture 2" descr="Unity (game engine) - Wikipedia"/>
          <p:cNvPicPr/>
          <p:nvPr/>
        </p:nvPicPr>
        <p:blipFill>
          <a:blip r:embed="rId1"/>
          <a:stretch/>
        </p:blipFill>
        <p:spPr>
          <a:xfrm>
            <a:off x="8020800" y="882360"/>
            <a:ext cx="1282320" cy="470880"/>
          </a:xfrm>
          <a:prstGeom prst="rect">
            <a:avLst/>
          </a:prstGeom>
          <a:ln w="0">
            <a:noFill/>
          </a:ln>
        </p:spPr>
      </p:pic>
      <p:sp>
        <p:nvSpPr>
          <p:cNvPr id="390" name="사각형: 둥근 모서리 13"/>
          <p:cNvSpPr/>
          <p:nvPr/>
        </p:nvSpPr>
        <p:spPr>
          <a:xfrm>
            <a:off x="2872080" y="4526640"/>
            <a:ext cx="6616800" cy="1782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000" spc="-1" strike="noStrike">
              <a:solidFill>
                <a:schemeClr val="lt1"/>
              </a:solidFill>
              <a:latin typeface="Arial Unicode MS"/>
              <a:ea typeface="HY헤드라인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200520" y="139680"/>
            <a:ext cx="5581080" cy="766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멀티플레이어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,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채팅 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리진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TextBox 3"/>
          <p:cNvSpPr/>
          <p:nvPr/>
        </p:nvSpPr>
        <p:spPr>
          <a:xfrm>
            <a:off x="479880" y="1655640"/>
            <a:ext cx="23738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highlight>
                  <a:srgbClr val="008000"/>
                </a:highlight>
                <a:latin typeface="Arial Unicode MS"/>
                <a:ea typeface="Arial Unicode MS"/>
              </a:rPr>
              <a:t>test </a:t>
            </a:r>
            <a:r>
              <a:rPr b="0" lang="ko-KR" sz="2800" spc="-1" strike="noStrike">
                <a:solidFill>
                  <a:srgbClr val="ffffff"/>
                </a:solidFill>
                <a:highlight>
                  <a:srgbClr val="008000"/>
                </a:highlight>
                <a:latin typeface="Arial Unicode MS"/>
                <a:ea typeface="Arial Unicode MS"/>
              </a:rPr>
              <a:t>의 컴퓨터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TextBox 4"/>
          <p:cNvSpPr/>
          <p:nvPr/>
        </p:nvSpPr>
        <p:spPr>
          <a:xfrm>
            <a:off x="3349080" y="1679040"/>
            <a:ext cx="28645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ko-KR" sz="2800" spc="-1" strike="noStrike">
                <a:solidFill>
                  <a:srgbClr val="00b0f0"/>
                </a:solidFill>
                <a:latin typeface="Arial Unicode MS"/>
                <a:ea typeface="Arial Unicode MS"/>
              </a:rPr>
              <a:t>홍길동</a:t>
            </a:r>
            <a:r>
              <a:rPr b="0" lang="en-US" sz="2800" spc="-1" strike="noStrike">
                <a:solidFill>
                  <a:srgbClr val="00b0f0"/>
                </a:solidFill>
                <a:latin typeface="Arial Unicode MS"/>
                <a:ea typeface="Arial Unicode MS"/>
              </a:rPr>
              <a:t> 의 컴퓨터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TextBox 5"/>
          <p:cNvSpPr/>
          <p:nvPr/>
        </p:nvSpPr>
        <p:spPr>
          <a:xfrm>
            <a:off x="7215480" y="1690560"/>
            <a:ext cx="15951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test3 </a:t>
            </a:r>
            <a:r>
              <a:rPr b="0" lang="ko-KR" sz="1600" spc="-1" strike="noStrike">
                <a:solidFill>
                  <a:srgbClr val="ff0000"/>
                </a:solidFill>
                <a:latin typeface="Arial Unicode MS"/>
                <a:ea typeface="Arial Unicode MS"/>
              </a:rPr>
              <a:t>의 컴퓨터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TextBox 6"/>
          <p:cNvSpPr/>
          <p:nvPr/>
        </p:nvSpPr>
        <p:spPr>
          <a:xfrm>
            <a:off x="1798920" y="5022360"/>
            <a:ext cx="630720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Key (A,S,W,D) </a:t>
            </a:r>
            <a:r>
              <a:rPr b="0" lang="ko-KR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세로 누를 순간 절대 위치 송신</a:t>
            </a:r>
            <a:r>
              <a:rPr b="0" lang="en-US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;</a:t>
            </a:r>
            <a:endParaRPr b="0" lang="en-US" sz="162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b="0" lang="en-US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Key </a:t>
            </a:r>
            <a:r>
              <a:rPr b="0" lang="ko-KR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계속 누를 때 상대 움직임 </a:t>
            </a:r>
            <a:r>
              <a:rPr b="0" lang="en-US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3D vector </a:t>
            </a:r>
            <a:r>
              <a:rPr b="0" lang="ko-KR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를 송신 </a:t>
            </a:r>
            <a:r>
              <a:rPr b="0" lang="en-US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</a:t>
            </a:r>
            <a:r>
              <a:rPr b="0" lang="ko-KR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대각선 행동 효과</a:t>
            </a:r>
            <a:r>
              <a:rPr b="0" lang="en-US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)</a:t>
            </a:r>
            <a:endParaRPr b="0" lang="en-US" sz="162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b="0" lang="ko-KR" sz="16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중요 퀴즈 처리 본인 컴퓨터 의뢰</a:t>
            </a:r>
            <a:endParaRPr b="0" lang="en-US" sz="162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6" name="타원 7"/>
          <p:cNvSpPr/>
          <p:nvPr/>
        </p:nvSpPr>
        <p:spPr>
          <a:xfrm>
            <a:off x="6262560" y="1599480"/>
            <a:ext cx="1047600" cy="52452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접속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7" name="타원 8"/>
          <p:cNvSpPr/>
          <p:nvPr/>
        </p:nvSpPr>
        <p:spPr>
          <a:xfrm>
            <a:off x="8811000" y="1626480"/>
            <a:ext cx="1047600" cy="43704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탈퇴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8" name="타원 9"/>
          <p:cNvSpPr/>
          <p:nvPr/>
        </p:nvSpPr>
        <p:spPr>
          <a:xfrm>
            <a:off x="646920" y="4955040"/>
            <a:ext cx="922320" cy="889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ffffff"/>
                </a:solidFill>
                <a:latin typeface="Arial Unicode MS"/>
                <a:ea typeface="HY헤드라인M"/>
              </a:rPr>
              <a:t>이름</a:t>
            </a:r>
            <a:r>
              <a:rPr b="0" lang="en-US" sz="1400" spc="-1" strike="noStrike">
                <a:solidFill>
                  <a:schemeClr val="lt1"/>
                </a:solidFill>
                <a:latin typeface="Arial Unicode MS"/>
                <a:ea typeface="HY헤드라인M"/>
              </a:rPr>
              <a:t>, </a:t>
            </a:r>
            <a:r>
              <a:rPr b="0" lang="ko-KR" sz="1400" spc="-1" strike="noStrike">
                <a:solidFill>
                  <a:srgbClr val="ff0000"/>
                </a:solidFill>
                <a:latin typeface="Arial Unicode MS"/>
                <a:ea typeface="HY헤드라인M"/>
              </a:rPr>
              <a:t>색깔</a:t>
            </a:r>
            <a:endParaRPr b="0" lang="en-US" sz="1400" spc="-1" strike="noStrike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399" name="그림 11" descr=""/>
          <p:cNvPicPr/>
          <p:nvPr/>
        </p:nvPicPr>
        <p:blipFill>
          <a:blip r:embed="rId1"/>
          <a:stretch/>
        </p:blipFill>
        <p:spPr>
          <a:xfrm>
            <a:off x="348840" y="2348640"/>
            <a:ext cx="2723040" cy="2428200"/>
          </a:xfrm>
          <a:prstGeom prst="rect">
            <a:avLst/>
          </a:prstGeom>
          <a:ln w="0">
            <a:noFill/>
          </a:ln>
        </p:spPr>
      </p:pic>
      <p:pic>
        <p:nvPicPr>
          <p:cNvPr id="400" name="그림 13" descr=""/>
          <p:cNvPicPr/>
          <p:nvPr/>
        </p:nvPicPr>
        <p:blipFill>
          <a:blip r:embed="rId2"/>
          <a:stretch/>
        </p:blipFill>
        <p:spPr>
          <a:xfrm>
            <a:off x="3500640" y="2369160"/>
            <a:ext cx="2761560" cy="2407680"/>
          </a:xfrm>
          <a:prstGeom prst="rect">
            <a:avLst/>
          </a:prstGeom>
          <a:ln w="0">
            <a:noFill/>
          </a:ln>
        </p:spPr>
      </p:pic>
      <p:pic>
        <p:nvPicPr>
          <p:cNvPr id="401" name="그림 15" descr=""/>
          <p:cNvPicPr/>
          <p:nvPr/>
        </p:nvPicPr>
        <p:blipFill>
          <a:blip r:embed="rId3"/>
          <a:stretch/>
        </p:blipFill>
        <p:spPr>
          <a:xfrm>
            <a:off x="6382440" y="2387160"/>
            <a:ext cx="3326760" cy="2121120"/>
          </a:xfrm>
          <a:prstGeom prst="rect">
            <a:avLst/>
          </a:prstGeom>
          <a:ln w="0">
            <a:noFill/>
          </a:ln>
        </p:spPr>
      </p:pic>
      <p:cxnSp>
        <p:nvCxnSpPr>
          <p:cNvPr id="402" name="직선 화살표 연결선 17"/>
          <p:cNvCxnSpPr>
            <a:stCxn id="396" idx="4"/>
          </p:cNvCxnSpPr>
          <p:nvPr/>
        </p:nvCxnSpPr>
        <p:spPr>
          <a:xfrm>
            <a:off x="6786360" y="2124000"/>
            <a:ext cx="492120" cy="363240"/>
          </a:xfrm>
          <a:prstGeom prst="straightConnector1">
            <a:avLst/>
          </a:prstGeom>
          <a:ln w="0">
            <a:solidFill>
              <a:srgbClr val="f9f9f9"/>
            </a:solidFill>
            <a:tailEnd len="med" type="triangle" w="med"/>
          </a:ln>
        </p:spPr>
      </p:cxnSp>
      <p:cxnSp>
        <p:nvCxnSpPr>
          <p:cNvPr id="403" name="직선 화살표 연결선 19"/>
          <p:cNvCxnSpPr>
            <a:stCxn id="397" idx="4"/>
          </p:cNvCxnSpPr>
          <p:nvPr/>
        </p:nvCxnSpPr>
        <p:spPr>
          <a:xfrm flipH="1">
            <a:off x="8783280" y="2063520"/>
            <a:ext cx="551880" cy="291600"/>
          </a:xfrm>
          <a:prstGeom prst="straightConnector1">
            <a:avLst/>
          </a:prstGeom>
          <a:ln w="0">
            <a:solidFill>
              <a:srgbClr val="f9f9f9"/>
            </a:solidFill>
            <a:tailEnd len="med" type="triangle" w="med"/>
          </a:ln>
        </p:spPr>
      </p:cxnSp>
      <p:cxnSp>
        <p:nvCxnSpPr>
          <p:cNvPr id="404" name="직선 화살표 연결선 21"/>
          <p:cNvCxnSpPr>
            <a:stCxn id="398" idx="7"/>
          </p:cNvCxnSpPr>
          <p:nvPr/>
        </p:nvCxnSpPr>
        <p:spPr>
          <a:xfrm flipV="1">
            <a:off x="1434240" y="4507200"/>
            <a:ext cx="603360" cy="578160"/>
          </a:xfrm>
          <a:prstGeom prst="straightConnector1">
            <a:avLst/>
          </a:prstGeom>
          <a:ln w="0">
            <a:solidFill>
              <a:srgbClr val="2d2dcb"/>
            </a:solidFill>
            <a:tailEnd len="med" type="triangle" w="med"/>
          </a:ln>
        </p:spPr>
      </p:cxnSp>
      <p:sp>
        <p:nvSpPr>
          <p:cNvPr id="405" name="타원 23"/>
          <p:cNvSpPr/>
          <p:nvPr/>
        </p:nvSpPr>
        <p:spPr>
          <a:xfrm>
            <a:off x="2037240" y="3764520"/>
            <a:ext cx="414000" cy="742320"/>
          </a:xfrm>
          <a:prstGeom prst="ellipse">
            <a:avLst/>
          </a:prstGeom>
          <a:noFill/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820" spc="-1" strike="noStrike">
              <a:solidFill>
                <a:schemeClr val="lt1"/>
              </a:solidFill>
              <a:latin typeface="Arial Unicode MS"/>
              <a:ea typeface="HY헤드라인M"/>
            </a:endParaRPr>
          </a:p>
        </p:txBody>
      </p:sp>
      <p:sp>
        <p:nvSpPr>
          <p:cNvPr id="406" name="타원 16"/>
          <p:cNvSpPr/>
          <p:nvPr/>
        </p:nvSpPr>
        <p:spPr>
          <a:xfrm>
            <a:off x="7950960" y="4734360"/>
            <a:ext cx="1490400" cy="52452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대화창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07" name="직선 화살표 연결선 10"/>
          <p:cNvCxnSpPr/>
          <p:nvPr/>
        </p:nvCxnSpPr>
        <p:spPr>
          <a:xfrm flipH="1" flipV="1">
            <a:off x="7440480" y="4064760"/>
            <a:ext cx="923760" cy="890640"/>
          </a:xfrm>
          <a:prstGeom prst="straightConnector1">
            <a:avLst/>
          </a:prstGeom>
          <a:ln w="0">
            <a:solidFill>
              <a:srgbClr val="2d2dcb"/>
            </a:solidFill>
            <a:tailEnd len="med" type="triangle" w="med"/>
          </a:ln>
        </p:spPr>
      </p:cxnSp>
      <p:sp>
        <p:nvSpPr>
          <p:cNvPr id="408" name="TextBox 12"/>
          <p:cNvSpPr/>
          <p:nvPr/>
        </p:nvSpPr>
        <p:spPr>
          <a:xfrm>
            <a:off x="6513840" y="858960"/>
            <a:ext cx="89712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8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Powered by git </a:t>
            </a:r>
            <a:endParaRPr b="0" lang="en-US" sz="82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82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version control</a:t>
            </a:r>
            <a:endParaRPr b="0" lang="en-US" sz="82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09" name="Picture 2" descr="Git | Jenkins plugin"/>
          <p:cNvPicPr/>
          <p:nvPr/>
        </p:nvPicPr>
        <p:blipFill>
          <a:blip r:embed="rId4"/>
          <a:stretch/>
        </p:blipFill>
        <p:spPr>
          <a:xfrm>
            <a:off x="7717320" y="912960"/>
            <a:ext cx="1292040" cy="53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200520" y="0"/>
            <a:ext cx="8543160" cy="10764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NFT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대체 불가능 토큰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발행 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리진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직사각형 3"/>
          <p:cNvSpPr/>
          <p:nvPr/>
        </p:nvSpPr>
        <p:spPr>
          <a:xfrm>
            <a:off x="681120" y="2120040"/>
            <a:ext cx="8233560" cy="33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2560" indent="-227160">
              <a:lnSpc>
                <a:spcPct val="150000"/>
              </a:lnSpc>
              <a:spcBef>
                <a:spcPts val="39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는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ERC721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표준에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solidity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언어로 작성 및 컴파일하고 로컬 블록체인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(Ganache)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에 발행합니다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.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  <a:p>
            <a:pPr marL="322560" indent="-227160">
              <a:lnSpc>
                <a:spcPct val="150000"/>
              </a:lnSpc>
              <a:spcBef>
                <a:spcPts val="39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마다 이름과 고유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URI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문자열을 가지고 있다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.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  <a:p>
            <a:pPr marL="322560" indent="-227160">
              <a:lnSpc>
                <a:spcPct val="150000"/>
              </a:lnSpc>
              <a:spcBef>
                <a:spcPts val="39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대회 우승자는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EOA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주소를 받고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CA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주소인 발행 콘트랙트로 통해 발행된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의 소유자가 됩니다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.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  <a:p>
            <a:pPr marL="322560" indent="-227160">
              <a:lnSpc>
                <a:spcPct val="150000"/>
              </a:lnSpc>
              <a:spcBef>
                <a:spcPts val="39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Next.js API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를 만들고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여기서 웹에서 순수한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web3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인터페이스로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발행 현황과 소유자를 조회 처리가 됩니다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. (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결과는 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DB </a:t>
            </a:r>
            <a:r>
              <a:rPr b="0" lang="ko-KR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연동 가능</a:t>
            </a:r>
            <a:r>
              <a:rPr b="0" lang="en-US" sz="195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)</a:t>
            </a:r>
            <a:endParaRPr b="0" lang="en-US" sz="195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12" name="Picture 2" descr="What Is an NFT? How Non-Fungible Tokens Work"/>
          <p:cNvPicPr/>
          <p:nvPr/>
        </p:nvPicPr>
        <p:blipFill>
          <a:blip r:embed="rId1"/>
          <a:stretch/>
        </p:blipFill>
        <p:spPr>
          <a:xfrm>
            <a:off x="8313480" y="1044360"/>
            <a:ext cx="1071360" cy="80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8" descr="The Anatomy of ERC721. Understanding Non-Fungible Ethereum… | by Gerald  Nash | Crypto Currently | Medium"/>
          <p:cNvPicPr/>
          <p:nvPr/>
        </p:nvPicPr>
        <p:blipFill>
          <a:blip r:embed="rId1"/>
          <a:stretch/>
        </p:blipFill>
        <p:spPr>
          <a:xfrm>
            <a:off x="181800" y="3362760"/>
            <a:ext cx="1274760" cy="63684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6" descr="Structure of a Contract in Solidity - Knoldus Blogs"/>
          <p:cNvPicPr/>
          <p:nvPr/>
        </p:nvPicPr>
        <p:blipFill>
          <a:blip r:embed="rId2"/>
          <a:stretch/>
        </p:blipFill>
        <p:spPr>
          <a:xfrm>
            <a:off x="9720" y="1574280"/>
            <a:ext cx="1568880" cy="71100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2" descr="NextJS: the future of the web? Why and when to use NextJS? - Aplyca"/>
          <p:cNvPicPr/>
          <p:nvPr/>
        </p:nvPicPr>
        <p:blipFill>
          <a:blip r:embed="rId3"/>
          <a:stretch/>
        </p:blipFill>
        <p:spPr>
          <a:xfrm>
            <a:off x="5165640" y="4281120"/>
            <a:ext cx="1645920" cy="687600"/>
          </a:xfrm>
          <a:prstGeom prst="rect">
            <a:avLst/>
          </a:prstGeom>
          <a:ln w="0">
            <a:noFill/>
          </a:ln>
        </p:spPr>
      </p:pic>
      <p:pic>
        <p:nvPicPr>
          <p:cNvPr id="416" name="Picture 4" descr="Your custom development solution with React JS| Ubidreams"/>
          <p:cNvPicPr/>
          <p:nvPr/>
        </p:nvPicPr>
        <p:blipFill>
          <a:blip r:embed="rId4"/>
          <a:stretch/>
        </p:blipFill>
        <p:spPr>
          <a:xfrm>
            <a:off x="4122000" y="5031000"/>
            <a:ext cx="1479960" cy="972000"/>
          </a:xfrm>
          <a:prstGeom prst="rect">
            <a:avLst/>
          </a:prstGeom>
          <a:ln w="0">
            <a:noFill/>
          </a:ln>
        </p:spPr>
      </p:pic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81800" y="154440"/>
            <a:ext cx="8543160" cy="6922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NFT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발행 요약 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리진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8" name="타원 2"/>
          <p:cNvSpPr/>
          <p:nvPr/>
        </p:nvSpPr>
        <p:spPr>
          <a:xfrm>
            <a:off x="681120" y="2212200"/>
            <a:ext cx="2154960" cy="121500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HkitNft.sol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에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ERC721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표준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Smart contract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생성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9" name="타원 3"/>
          <p:cNvSpPr/>
          <p:nvPr/>
        </p:nvSpPr>
        <p:spPr>
          <a:xfrm>
            <a:off x="6718680" y="2212200"/>
            <a:ext cx="2505240" cy="121500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Ganache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에서 배포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(CA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주소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);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도 주소 보유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0" name="순서도: 판단 4"/>
          <p:cNvSpPr/>
          <p:nvPr/>
        </p:nvSpPr>
        <p:spPr>
          <a:xfrm>
            <a:off x="3336120" y="2408040"/>
            <a:ext cx="1571400" cy="82584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컴파일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타원 5"/>
          <p:cNvSpPr/>
          <p:nvPr/>
        </p:nvSpPr>
        <p:spPr>
          <a:xfrm>
            <a:off x="2031120" y="4195080"/>
            <a:ext cx="2154960" cy="137376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Node.js API: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mint 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발행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list 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조회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supply 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총수량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balance (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잔고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순서도: 판단 6"/>
          <p:cNvSpPr/>
          <p:nvPr/>
        </p:nvSpPr>
        <p:spPr>
          <a:xfrm>
            <a:off x="4656240" y="3437640"/>
            <a:ext cx="1571400" cy="825840"/>
          </a:xfrm>
          <a:prstGeom prst="flowChartDecision">
            <a:avLst/>
          </a:prstGeom>
          <a:solidFill>
            <a:srgbClr val="ffffff"/>
          </a:solidFill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Web3</a:t>
            </a:r>
            <a:endParaRPr b="0" lang="en-US" sz="1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타원 7"/>
          <p:cNvSpPr/>
          <p:nvPr/>
        </p:nvSpPr>
        <p:spPr>
          <a:xfrm>
            <a:off x="6294240" y="4590000"/>
            <a:ext cx="2329920" cy="1215000"/>
          </a:xfrm>
          <a:prstGeom prst="ellipse">
            <a:avLst/>
          </a:prstGeom>
          <a:noFill/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웹페이지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제어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;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사용자</a:t>
            </a: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 EOA </a:t>
            </a:r>
            <a:r>
              <a:rPr b="0" lang="ko-KR" sz="1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주소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TextBox 8"/>
          <p:cNvSpPr/>
          <p:nvPr/>
        </p:nvSpPr>
        <p:spPr>
          <a:xfrm>
            <a:off x="5261040" y="2406960"/>
            <a:ext cx="10051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HkitNft.abi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25" name="직선 화살표 연결선 10"/>
          <p:cNvCxnSpPr>
            <a:stCxn id="418" idx="6"/>
            <a:endCxn id="420" idx="1"/>
          </p:cNvCxnSpPr>
          <p:nvPr/>
        </p:nvCxnSpPr>
        <p:spPr>
          <a:xfrm>
            <a:off x="2836080" y="2819880"/>
            <a:ext cx="500400" cy="1440"/>
          </a:xfrm>
          <a:prstGeom prst="straightConnector1">
            <a:avLst/>
          </a:prstGeom>
          <a:ln w="254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426" name="직선 화살표 연결선 12"/>
          <p:cNvCxnSpPr>
            <a:stCxn id="420" idx="3"/>
            <a:endCxn id="419" idx="2"/>
          </p:cNvCxnSpPr>
          <p:nvPr/>
        </p:nvCxnSpPr>
        <p:spPr>
          <a:xfrm flipV="1">
            <a:off x="4907520" y="2819880"/>
            <a:ext cx="1811520" cy="1440"/>
          </a:xfrm>
          <a:prstGeom prst="straightConnector1">
            <a:avLst/>
          </a:prstGeom>
          <a:ln w="25400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427" name="화살표: 오른쪽 13"/>
          <p:cNvSpPr/>
          <p:nvPr/>
        </p:nvSpPr>
        <p:spPr>
          <a:xfrm rot="19889400">
            <a:off x="5630760" y="3168720"/>
            <a:ext cx="1346760" cy="39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820" spc="-1" strike="noStrike">
              <a:solidFill>
                <a:schemeClr val="lt1"/>
              </a:solidFill>
              <a:latin typeface="Arial Unicode MS"/>
              <a:ea typeface="HY헤드라인M"/>
            </a:endParaRPr>
          </a:p>
        </p:txBody>
      </p:sp>
      <p:sp>
        <p:nvSpPr>
          <p:cNvPr id="428" name="화살표: 왼쪽 14"/>
          <p:cNvSpPr/>
          <p:nvPr/>
        </p:nvSpPr>
        <p:spPr>
          <a:xfrm rot="19971600">
            <a:off x="3914640" y="4058640"/>
            <a:ext cx="1227600" cy="39312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bcbc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820" spc="-1" strike="noStrike">
              <a:solidFill>
                <a:schemeClr val="lt1"/>
              </a:solidFill>
              <a:latin typeface="Arial Unicode MS"/>
              <a:ea typeface="HY헤드라인M"/>
            </a:endParaRPr>
          </a:p>
        </p:txBody>
      </p:sp>
      <p:cxnSp>
        <p:nvCxnSpPr>
          <p:cNvPr id="429" name="직선 화살표 연결선 16"/>
          <p:cNvCxnSpPr>
            <a:stCxn id="421" idx="6"/>
            <a:endCxn id="423" idx="2"/>
          </p:cNvCxnSpPr>
          <p:nvPr/>
        </p:nvCxnSpPr>
        <p:spPr>
          <a:xfrm>
            <a:off x="4186080" y="4881960"/>
            <a:ext cx="2108520" cy="316080"/>
          </a:xfrm>
          <a:prstGeom prst="straightConnector1">
            <a:avLst/>
          </a:prstGeom>
          <a:ln w="6350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</p:cxnSp>
      <p:pic>
        <p:nvPicPr>
          <p:cNvPr id="430" name="그림 11" descr=""/>
          <p:cNvPicPr/>
          <p:nvPr/>
        </p:nvPicPr>
        <p:blipFill>
          <a:blip r:embed="rId5"/>
          <a:stretch/>
        </p:blipFill>
        <p:spPr>
          <a:xfrm>
            <a:off x="6833880" y="1186200"/>
            <a:ext cx="2297880" cy="99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200520" y="96480"/>
            <a:ext cx="5987880" cy="8442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Unity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에서 지동 생성 엔진 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리진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직사각형 3"/>
          <p:cNvSpPr/>
          <p:nvPr/>
        </p:nvSpPr>
        <p:spPr>
          <a:xfrm>
            <a:off x="421920" y="1805760"/>
            <a:ext cx="4250520" cy="39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(x,z)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좌표의 잔디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, 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흙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, 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바위 높이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(y)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는 랜덤하게 생성하고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 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일정 크기의 블록 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Mesh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를 빌드하고나서 타일을 지정합니다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</a:t>
            </a:r>
            <a:endParaRPr b="0" lang="en-US" sz="2280" spc="-1" strike="noStrike">
              <a:solidFill>
                <a:srgbClr val="000000"/>
              </a:solidFill>
              <a:latin typeface="맑은 고딕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물을 일정높이에서 물표면을 생성합니다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</a:t>
            </a:r>
            <a:endParaRPr b="0" lang="en-US" sz="2280" spc="-1" strike="noStrike">
              <a:solidFill>
                <a:srgbClr val="000000"/>
              </a:solidFill>
              <a:latin typeface="맑은 고딕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벽돌을 랜덤하게 추가됩니다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</a:t>
            </a:r>
            <a:endParaRPr b="0" lang="en-US" sz="2280" spc="-1" strike="noStrike">
              <a:solidFill>
                <a:srgbClr val="000000"/>
              </a:solidFill>
              <a:latin typeface="맑은 고딕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중간 편지는 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OX</a:t>
            </a: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퀴즈 용 장소입니다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 </a:t>
            </a:r>
            <a:endParaRPr b="0" lang="en-US" sz="2280" spc="-1" strike="noStrike">
              <a:solidFill>
                <a:srgbClr val="000000"/>
              </a:solidFill>
              <a:latin typeface="맑은 고딕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끝에 반투명 벽면</a:t>
            </a:r>
            <a:r>
              <a:rPr b="0" lang="en-US" sz="228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.</a:t>
            </a:r>
            <a:endParaRPr b="0" lang="en-US" sz="228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33" name="그림 4" descr=""/>
          <p:cNvPicPr/>
          <p:nvPr/>
        </p:nvPicPr>
        <p:blipFill>
          <a:blip r:embed="rId1"/>
          <a:stretch/>
        </p:blipFill>
        <p:spPr>
          <a:xfrm>
            <a:off x="4952880" y="2264400"/>
            <a:ext cx="4728960" cy="3467880"/>
          </a:xfrm>
          <a:prstGeom prst="rect">
            <a:avLst/>
          </a:prstGeom>
          <a:ln w="0">
            <a:noFill/>
          </a:ln>
        </p:spPr>
      </p:pic>
      <p:grpSp>
        <p:nvGrpSpPr>
          <p:cNvPr id="434" name="그룹 7"/>
          <p:cNvGrpSpPr/>
          <p:nvPr/>
        </p:nvGrpSpPr>
        <p:grpSpPr>
          <a:xfrm>
            <a:off x="6465240" y="1328400"/>
            <a:ext cx="1415520" cy="711360"/>
            <a:chOff x="6465240" y="1328400"/>
            <a:chExt cx="1415520" cy="711360"/>
          </a:xfrm>
        </p:grpSpPr>
        <p:pic>
          <p:nvPicPr>
            <p:cNvPr id="435" name="그림 5" descr=""/>
            <p:cNvPicPr/>
            <p:nvPr/>
          </p:nvPicPr>
          <p:blipFill>
            <a:blip r:embed="rId2"/>
            <a:stretch/>
          </p:blipFill>
          <p:spPr>
            <a:xfrm>
              <a:off x="6465240" y="1328400"/>
              <a:ext cx="1044000" cy="36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그림 6" descr=""/>
            <p:cNvPicPr/>
            <p:nvPr/>
          </p:nvPicPr>
          <p:blipFill>
            <a:blip r:embed="rId3"/>
            <a:stretch/>
          </p:blipFill>
          <p:spPr>
            <a:xfrm>
              <a:off x="7509960" y="1328400"/>
              <a:ext cx="370800" cy="7113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37" name="직선 화살표 연결선 9"/>
          <p:cNvCxnSpPr>
            <a:stCxn id="436" idx="3"/>
          </p:cNvCxnSpPr>
          <p:nvPr/>
        </p:nvCxnSpPr>
        <p:spPr>
          <a:xfrm>
            <a:off x="7880760" y="1684080"/>
            <a:ext cx="492120" cy="689760"/>
          </a:xfrm>
          <a:prstGeom prst="straightConnector1">
            <a:avLst/>
          </a:prstGeom>
          <a:ln w="25400">
            <a:solidFill>
              <a:srgbClr val="92d050"/>
            </a:solidFill>
            <a:round/>
            <a:tailEnd len="lg" type="stealth" w="lg"/>
          </a:ln>
        </p:spPr>
      </p:cxnSp>
      <p:sp>
        <p:nvSpPr>
          <p:cNvPr id="438" name="TextBox 2"/>
          <p:cNvSpPr/>
          <p:nvPr/>
        </p:nvSpPr>
        <p:spPr>
          <a:xfrm>
            <a:off x="2206440" y="5868360"/>
            <a:ext cx="5492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ko-KR" sz="1800" spc="-1" strike="noStrike">
                <a:solidFill>
                  <a:srgbClr val="c00000"/>
                </a:solidFill>
                <a:latin typeface="Arial Unicode MS"/>
                <a:ea typeface="Arial Unicode MS"/>
              </a:rPr>
              <a:t>표면만 저장</a:t>
            </a:r>
            <a:r>
              <a:rPr b="0" lang="en-US" sz="1800" spc="-1" strike="noStrike">
                <a:solidFill>
                  <a:srgbClr val="c00000"/>
                </a:solidFill>
                <a:latin typeface="Arial Unicode MS"/>
                <a:ea typeface="Arial Unicode MS"/>
              </a:rPr>
              <a:t>; </a:t>
            </a:r>
            <a:r>
              <a:rPr b="0" lang="ko-KR" sz="1800" spc="-1" strike="noStrike">
                <a:solidFill>
                  <a:srgbClr val="c00000"/>
                </a:solidFill>
                <a:latin typeface="Arial Unicode MS"/>
                <a:ea typeface="Arial Unicode MS"/>
              </a:rPr>
              <a:t>연산 시간 최적화</a:t>
            </a:r>
            <a:r>
              <a:rPr b="0" lang="en-US" sz="1800" spc="-1" strike="noStrike">
                <a:solidFill>
                  <a:srgbClr val="c00000"/>
                </a:solidFill>
                <a:latin typeface="Arial Unicode MS"/>
                <a:ea typeface="Arial Unicode MS"/>
              </a:rPr>
              <a:t>; 16x16 </a:t>
            </a:r>
            <a:r>
              <a:rPr b="0" lang="ko-KR" sz="1800" spc="-1" strike="noStrike">
                <a:solidFill>
                  <a:srgbClr val="c00000"/>
                </a:solidFill>
                <a:latin typeface="Arial Unicode MS"/>
                <a:ea typeface="Arial Unicode MS"/>
              </a:rPr>
              <a:t>블록으로 생성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직사각형 8"/>
          <p:cNvSpPr/>
          <p:nvPr/>
        </p:nvSpPr>
        <p:spPr>
          <a:xfrm>
            <a:off x="7834680" y="1666080"/>
            <a:ext cx="218196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b050"/>
                </a:solidFill>
                <a:latin typeface="새굴림"/>
                <a:ea typeface="새굴림"/>
              </a:rPr>
              <a:t>2D </a:t>
            </a:r>
            <a:r>
              <a:rPr b="1" lang="ko-KR" sz="1200" spc="-1" strike="noStrike">
                <a:solidFill>
                  <a:srgbClr val="00b050"/>
                </a:solidFill>
                <a:latin typeface="새굴림"/>
                <a:ea typeface="새굴림"/>
              </a:rPr>
              <a:t>연속 노이즈 알고리즘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Metaverse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퀴즈 테스트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송두영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1" name="nppt_16817837708961023"/>
          <p:cNvSpPr/>
          <p:nvPr/>
        </p:nvSpPr>
        <p:spPr>
          <a:xfrm>
            <a:off x="-4680" y="4477320"/>
            <a:ext cx="5177520" cy="14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4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1. </a:t>
            </a: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문제 제시 확인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64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2. </a:t>
            </a: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문제 </a:t>
            </a: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O. X </a:t>
            </a: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캐릭터 식별확인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42" name="nppt_16817837708961281" descr="이미지"/>
          <p:cNvPicPr/>
          <p:nvPr/>
        </p:nvPicPr>
        <p:blipFill>
          <a:blip r:embed="rId1"/>
          <a:stretch/>
        </p:blipFill>
        <p:spPr>
          <a:xfrm>
            <a:off x="157680" y="1412640"/>
            <a:ext cx="4876200" cy="2932560"/>
          </a:xfrm>
          <a:prstGeom prst="rect">
            <a:avLst/>
          </a:prstGeom>
          <a:ln w="0">
            <a:noFill/>
          </a:ln>
        </p:spPr>
      </p:pic>
      <p:sp>
        <p:nvSpPr>
          <p:cNvPr id="443" name="nppt_1681783770896738"/>
          <p:cNvSpPr/>
          <p:nvPr/>
        </p:nvSpPr>
        <p:spPr>
          <a:xfrm>
            <a:off x="5173920" y="4477320"/>
            <a:ext cx="4161600" cy="86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4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1. </a:t>
            </a: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퀴즈 종료 확인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64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2. </a:t>
            </a: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탈락자 확인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64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3. </a:t>
            </a: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탈락시 자리이동 확인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44" name="nppt_16817837708961045" descr="이미지"/>
          <p:cNvPicPr/>
          <p:nvPr/>
        </p:nvPicPr>
        <p:blipFill>
          <a:blip r:embed="rId2"/>
          <a:stretch/>
        </p:blipFill>
        <p:spPr>
          <a:xfrm>
            <a:off x="5149080" y="1402200"/>
            <a:ext cx="4795560" cy="294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팀원소개 및 역할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3" name="slide2_shape2"/>
          <p:cNvSpPr/>
          <p:nvPr/>
        </p:nvSpPr>
        <p:spPr>
          <a:xfrm>
            <a:off x="337320" y="1130040"/>
            <a:ext cx="4550040" cy="1516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리진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 </a:t>
            </a:r>
            <a:br>
              <a:rPr sz="2400"/>
            </a:b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전체 지도생성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서버수신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멀티플레이 구현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발행 및 조회</a:t>
            </a:r>
            <a:br>
              <a:rPr sz="24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DejaVu Sans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4" name="slide2_shape2"/>
          <p:cNvSpPr/>
          <p:nvPr/>
        </p:nvSpPr>
        <p:spPr>
          <a:xfrm>
            <a:off x="266760" y="2853720"/>
            <a:ext cx="5045760" cy="1516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김규환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</a:t>
            </a:r>
            <a:br>
              <a:rPr sz="2400"/>
            </a:b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플레이어 이동과 모션 구현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 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 구현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 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진행 및 디자인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 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플레이어 관리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 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로그인 기능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 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채팅 기능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 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파티클 추가</a:t>
            </a:r>
            <a:br>
              <a:rPr sz="800"/>
            </a:b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5" name="slide2_shape2"/>
          <p:cNvSpPr/>
          <p:nvPr/>
        </p:nvSpPr>
        <p:spPr>
          <a:xfrm>
            <a:off x="266760" y="4869360"/>
            <a:ext cx="4679640" cy="1516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송두영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</a:t>
            </a:r>
            <a:br>
              <a:rPr sz="2400"/>
            </a:b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수정된 기능 테스트 및 기타 지원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6" name="slide2_shape2"/>
          <p:cNvSpPr/>
          <p:nvPr/>
        </p:nvSpPr>
        <p:spPr>
          <a:xfrm>
            <a:off x="5018040" y="1130040"/>
            <a:ext cx="4181400" cy="1516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권창범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</a:t>
            </a:r>
            <a:br>
              <a:rPr sz="2400"/>
            </a:b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블렌더 등을 활용한 관중 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3D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모델링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7" name="slide2_shape2"/>
          <p:cNvSpPr/>
          <p:nvPr/>
        </p:nvSpPr>
        <p:spPr>
          <a:xfrm>
            <a:off x="4947120" y="2853720"/>
            <a:ext cx="4181400" cy="1516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반현진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</a:t>
            </a:r>
            <a:br>
              <a:rPr sz="2400"/>
            </a:b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퀴즈데이터 및 대회시간 관리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유니티 퀴즈 입 출력 관리 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8" name="slide2_shape2"/>
          <p:cNvSpPr/>
          <p:nvPr/>
        </p:nvSpPr>
        <p:spPr>
          <a:xfrm>
            <a:off x="5040360" y="4500000"/>
            <a:ext cx="4679640" cy="15166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이동규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: </a:t>
            </a:r>
            <a:br>
              <a:rPr sz="2400"/>
            </a:b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웹서비스와 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DB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연결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대회입력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회원관리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퀴즈입력 및 </a:t>
            </a:r>
            <a:r>
              <a:rPr b="0" lang="en-US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20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자동발행 구현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Metaverse 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퀴즈 테스트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권창범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46" name="그림 3" descr=""/>
          <p:cNvPicPr/>
          <p:nvPr/>
        </p:nvPicPr>
        <p:blipFill>
          <a:blip r:embed="rId1"/>
          <a:stretch/>
        </p:blipFill>
        <p:spPr>
          <a:xfrm>
            <a:off x="0" y="1369080"/>
            <a:ext cx="9905400" cy="465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질의 응답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TextBox 4"/>
          <p:cNvSpPr/>
          <p:nvPr/>
        </p:nvSpPr>
        <p:spPr>
          <a:xfrm>
            <a:off x="409320" y="2565000"/>
            <a:ext cx="9216360" cy="25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ko-KR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리진</a:t>
            </a:r>
            <a:r>
              <a:rPr b="1" lang="en-US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/ </a:t>
            </a:r>
            <a:r>
              <a:rPr b="1" lang="ko-KR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권창범 </a:t>
            </a:r>
            <a:r>
              <a:rPr b="1" lang="en-US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/ </a:t>
            </a:r>
            <a:r>
              <a:rPr b="1" lang="ko-KR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김규환 </a:t>
            </a:r>
            <a:r>
              <a:rPr b="1" lang="en-US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/ </a:t>
            </a:r>
            <a:r>
              <a:rPr b="1" lang="ko-KR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반현진 </a:t>
            </a:r>
            <a:r>
              <a:rPr b="1" lang="en-US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/ </a:t>
            </a:r>
            <a:r>
              <a:rPr b="1" lang="ko-KR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송두영 </a:t>
            </a:r>
            <a:r>
              <a:rPr b="1" lang="en-US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/ </a:t>
            </a:r>
            <a:r>
              <a:rPr b="1" lang="ko-KR" sz="4200" spc="-1" strike="noStrike">
                <a:solidFill>
                  <a:srgbClr val="4e4d5e"/>
                </a:solidFill>
                <a:latin typeface="굴림체"/>
                <a:ea typeface="굴림체"/>
              </a:rPr>
              <a:t>이동규</a:t>
            </a:r>
            <a:endParaRPr b="0" lang="en-US" sz="4200" spc="-1" strike="noStrike">
              <a:solidFill>
                <a:srgbClr val="000000"/>
              </a:solidFill>
              <a:latin typeface="맑은 고딕"/>
            </a:endParaRPr>
          </a:p>
          <a:p>
            <a:pPr algn="ctr">
              <a:lnSpc>
                <a:spcPct val="100000"/>
              </a:lnSpc>
            </a:pPr>
            <a:endParaRPr b="0" lang="en-US" sz="8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rmAutofit fontScale="91000"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50" name="그림 5" descr=""/>
          <p:cNvPicPr/>
          <p:nvPr/>
        </p:nvPicPr>
        <p:blipFill>
          <a:blip r:embed="rId1"/>
          <a:stretch/>
        </p:blipFill>
        <p:spPr>
          <a:xfrm>
            <a:off x="1413000" y="1143000"/>
            <a:ext cx="7086240" cy="510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8151120" cy="6850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사용기술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493200" y="1163520"/>
            <a:ext cx="4339440" cy="51048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Languages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987800" y="1143000"/>
            <a:ext cx="4339440" cy="24757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Tools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2755440" y="4390920"/>
            <a:ext cx="4649400" cy="247572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t">
            <a:noAutofit/>
          </a:bodyPr>
          <a:p>
            <a:pPr marL="384120" indent="-3841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6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Framework &amp; Server &amp; DB</a:t>
            </a:r>
            <a:endParaRPr b="0" lang="en-US" sz="26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33" name="slide3_picture1" descr="왜 자바스크립트를 사용할까?"/>
          <p:cNvPicPr/>
          <p:nvPr/>
        </p:nvPicPr>
        <p:blipFill>
          <a:blip r:embed="rId1"/>
          <a:stretch/>
        </p:blipFill>
        <p:spPr>
          <a:xfrm>
            <a:off x="885240" y="2074680"/>
            <a:ext cx="791640" cy="791640"/>
          </a:xfrm>
          <a:prstGeom prst="rect">
            <a:avLst/>
          </a:prstGeom>
          <a:ln w="0">
            <a:noFill/>
          </a:ln>
        </p:spPr>
      </p:pic>
      <p:pic>
        <p:nvPicPr>
          <p:cNvPr id="234" name="slide3_picture2" descr="CSS + 부트스트랩(bootstrap) + 미디어쿼리(Media Query) 반응형 웹사이트 제작 - 온오프믹스 :: 모임문화 플랫폼"/>
          <p:cNvPicPr/>
          <p:nvPr/>
        </p:nvPicPr>
        <p:blipFill>
          <a:blip r:embed="rId2"/>
          <a:stretch/>
        </p:blipFill>
        <p:spPr>
          <a:xfrm>
            <a:off x="1814400" y="2057040"/>
            <a:ext cx="808560" cy="808560"/>
          </a:xfrm>
          <a:prstGeom prst="rect">
            <a:avLst/>
          </a:prstGeom>
          <a:ln w="0">
            <a:noFill/>
          </a:ln>
        </p:spPr>
      </p:pic>
      <p:pic>
        <p:nvPicPr>
          <p:cNvPr id="235" name="slide3_picture3" descr="Typescript PNG 이미지 | PNGWing"/>
          <p:cNvPicPr/>
          <p:nvPr/>
        </p:nvPicPr>
        <p:blipFill>
          <a:blip r:embed="rId3"/>
          <a:stretch/>
        </p:blipFill>
        <p:spPr>
          <a:xfrm>
            <a:off x="2026080" y="3191760"/>
            <a:ext cx="808560" cy="808560"/>
          </a:xfrm>
          <a:prstGeom prst="rect">
            <a:avLst/>
          </a:prstGeom>
          <a:ln w="0">
            <a:noFill/>
          </a:ln>
        </p:spPr>
      </p:pic>
      <p:pic>
        <p:nvPicPr>
          <p:cNvPr id="236" name="slide3_picture4" descr="Node.js] Node.js의 소개와 특징 및 작동 원리"/>
          <p:cNvPicPr/>
          <p:nvPr/>
        </p:nvPicPr>
        <p:blipFill>
          <a:blip r:embed="rId4"/>
          <a:stretch/>
        </p:blipFill>
        <p:spPr>
          <a:xfrm>
            <a:off x="2997720" y="4852800"/>
            <a:ext cx="1078560" cy="807840"/>
          </a:xfrm>
          <a:prstGeom prst="rect">
            <a:avLst/>
          </a:prstGeom>
          <a:ln w="0">
            <a:noFill/>
          </a:ln>
        </p:spPr>
      </p:pic>
      <p:pic>
        <p:nvPicPr>
          <p:cNvPr id="237" name="slide3_picture5" descr="구디아카데미"/>
          <p:cNvPicPr/>
          <p:nvPr/>
        </p:nvPicPr>
        <p:blipFill>
          <a:blip r:embed="rId5"/>
          <a:stretch/>
        </p:blipFill>
        <p:spPr>
          <a:xfrm>
            <a:off x="1036800" y="3200040"/>
            <a:ext cx="808560" cy="808560"/>
          </a:xfrm>
          <a:prstGeom prst="rect">
            <a:avLst/>
          </a:prstGeom>
          <a:ln w="0">
            <a:noFill/>
          </a:ln>
        </p:spPr>
      </p:pic>
      <p:pic>
        <p:nvPicPr>
          <p:cNvPr id="238" name="slide3_picture6" descr=""/>
          <p:cNvPicPr/>
          <p:nvPr/>
        </p:nvPicPr>
        <p:blipFill>
          <a:blip r:embed="rId6"/>
          <a:stretch/>
        </p:blipFill>
        <p:spPr>
          <a:xfrm>
            <a:off x="4177800" y="4982760"/>
            <a:ext cx="1164240" cy="452520"/>
          </a:xfrm>
          <a:prstGeom prst="rect">
            <a:avLst/>
          </a:prstGeom>
          <a:ln w="0">
            <a:noFill/>
          </a:ln>
        </p:spPr>
      </p:pic>
      <p:pic>
        <p:nvPicPr>
          <p:cNvPr id="239" name="slide3_picture7" descr=""/>
          <p:cNvPicPr/>
          <p:nvPr/>
        </p:nvPicPr>
        <p:blipFill>
          <a:blip r:embed="rId7"/>
          <a:stretch/>
        </p:blipFill>
        <p:spPr>
          <a:xfrm>
            <a:off x="5658480" y="5025960"/>
            <a:ext cx="1367280" cy="365760"/>
          </a:xfrm>
          <a:prstGeom prst="rect">
            <a:avLst/>
          </a:prstGeom>
          <a:ln w="0">
            <a:noFill/>
          </a:ln>
        </p:spPr>
      </p:pic>
      <p:pic>
        <p:nvPicPr>
          <p:cNvPr id="240" name="slide3_picture8" descr="MongoDB Compass Mac OS Installation: 2 Easy Steps - Learn | Hevo"/>
          <p:cNvPicPr/>
          <p:nvPr/>
        </p:nvPicPr>
        <p:blipFill>
          <a:blip r:embed="rId8"/>
          <a:stretch/>
        </p:blipFill>
        <p:spPr>
          <a:xfrm>
            <a:off x="7349760" y="1706760"/>
            <a:ext cx="2224080" cy="928800"/>
          </a:xfrm>
          <a:prstGeom prst="rect">
            <a:avLst/>
          </a:prstGeom>
          <a:ln w="0">
            <a:noFill/>
          </a:ln>
        </p:spPr>
      </p:pic>
      <p:pic>
        <p:nvPicPr>
          <p:cNvPr id="241" name="slide3_picture9" descr="솔리디티 - 해시넷"/>
          <p:cNvPicPr/>
          <p:nvPr/>
        </p:nvPicPr>
        <p:blipFill>
          <a:blip r:embed="rId9"/>
          <a:stretch/>
        </p:blipFill>
        <p:spPr>
          <a:xfrm>
            <a:off x="2837160" y="3338280"/>
            <a:ext cx="1547640" cy="515520"/>
          </a:xfrm>
          <a:prstGeom prst="rect">
            <a:avLst/>
          </a:prstGeom>
          <a:ln w="0">
            <a:noFill/>
          </a:ln>
        </p:spPr>
      </p:pic>
      <p:pic>
        <p:nvPicPr>
          <p:cNvPr id="242" name="slide3_picture10" descr="Download Ganache Blockchain Logo PNG and Vector (PDF, SVG, Ai, EPS) Free"/>
          <p:cNvPicPr/>
          <p:nvPr/>
        </p:nvPicPr>
        <p:blipFill>
          <a:blip r:embed="rId10"/>
          <a:stretch/>
        </p:blipFill>
        <p:spPr>
          <a:xfrm>
            <a:off x="5080680" y="2567520"/>
            <a:ext cx="1509480" cy="1068480"/>
          </a:xfrm>
          <a:prstGeom prst="rect">
            <a:avLst/>
          </a:prstGeom>
          <a:ln w="0">
            <a:noFill/>
          </a:ln>
        </p:spPr>
      </p:pic>
      <p:pic>
        <p:nvPicPr>
          <p:cNvPr id="243" name="slide3_picture11" descr=""/>
          <p:cNvPicPr/>
          <p:nvPr/>
        </p:nvPicPr>
        <p:blipFill>
          <a:blip r:embed="rId11"/>
          <a:stretch/>
        </p:blipFill>
        <p:spPr>
          <a:xfrm>
            <a:off x="5404320" y="1706760"/>
            <a:ext cx="808560" cy="808560"/>
          </a:xfrm>
          <a:prstGeom prst="rect">
            <a:avLst/>
          </a:prstGeom>
          <a:ln w="0">
            <a:noFill/>
          </a:ln>
        </p:spPr>
      </p:pic>
      <p:pic>
        <p:nvPicPr>
          <p:cNvPr id="244" name="slide3_picture12" descr="마이크로소프트 비주얼 스튜디오 - 위키백과, 우리 모두의 백과사전"/>
          <p:cNvPicPr/>
          <p:nvPr/>
        </p:nvPicPr>
        <p:blipFill>
          <a:blip r:embed="rId12"/>
          <a:stretch/>
        </p:blipFill>
        <p:spPr>
          <a:xfrm>
            <a:off x="6545160" y="1706760"/>
            <a:ext cx="808560" cy="808560"/>
          </a:xfrm>
          <a:prstGeom prst="rect">
            <a:avLst/>
          </a:prstGeom>
          <a:ln w="0">
            <a:noFill/>
          </a:ln>
        </p:spPr>
      </p:pic>
      <p:pic>
        <p:nvPicPr>
          <p:cNvPr id="245" name="slide3_picture13" descr="IntelliJ IDEA - 위키백과, 우리 모두의 백과사전"/>
          <p:cNvPicPr/>
          <p:nvPr/>
        </p:nvPicPr>
        <p:blipFill>
          <a:blip r:embed="rId13"/>
          <a:stretch/>
        </p:blipFill>
        <p:spPr>
          <a:xfrm>
            <a:off x="6443280" y="2609280"/>
            <a:ext cx="925920" cy="925920"/>
          </a:xfrm>
          <a:prstGeom prst="rect">
            <a:avLst/>
          </a:prstGeom>
          <a:ln w="0">
            <a:noFill/>
          </a:ln>
        </p:spPr>
      </p:pic>
      <p:pic>
        <p:nvPicPr>
          <p:cNvPr id="246" name="slide3_picture14" descr="Unity 실시간 개발 플랫폼 | 3D, 2D, VR 및 AR 엔진"/>
          <p:cNvPicPr/>
          <p:nvPr/>
        </p:nvPicPr>
        <p:blipFill>
          <a:blip r:embed="rId14"/>
          <a:stretch/>
        </p:blipFill>
        <p:spPr>
          <a:xfrm>
            <a:off x="7629840" y="2849040"/>
            <a:ext cx="1664280" cy="550080"/>
          </a:xfrm>
          <a:prstGeom prst="rect">
            <a:avLst/>
          </a:prstGeom>
          <a:ln w="0">
            <a:noFill/>
          </a:ln>
        </p:spPr>
      </p:pic>
      <p:pic>
        <p:nvPicPr>
          <p:cNvPr id="247" name="slide3_picture15" descr="Logo — blender.org"/>
          <p:cNvPicPr/>
          <p:nvPr/>
        </p:nvPicPr>
        <p:blipFill>
          <a:blip r:embed="rId15"/>
          <a:stretch/>
        </p:blipFill>
        <p:spPr>
          <a:xfrm>
            <a:off x="5024160" y="3593520"/>
            <a:ext cx="2636280" cy="802800"/>
          </a:xfrm>
          <a:prstGeom prst="rect">
            <a:avLst/>
          </a:prstGeom>
          <a:ln w="0">
            <a:noFill/>
          </a:ln>
        </p:spPr>
      </p:pic>
      <p:pic>
        <p:nvPicPr>
          <p:cNvPr id="248" name="slide3_picture16" descr="리액트 (자바스크립트 라이브러리) - 위키백과, 우리 모두의 백과사전"/>
          <p:cNvPicPr/>
          <p:nvPr/>
        </p:nvPicPr>
        <p:blipFill>
          <a:blip r:embed="rId16"/>
          <a:stretch/>
        </p:blipFill>
        <p:spPr>
          <a:xfrm>
            <a:off x="3224160" y="5658840"/>
            <a:ext cx="950760" cy="826920"/>
          </a:xfrm>
          <a:prstGeom prst="rect">
            <a:avLst/>
          </a:prstGeom>
          <a:ln w="0">
            <a:noFill/>
          </a:ln>
        </p:spPr>
      </p:pic>
      <p:pic>
        <p:nvPicPr>
          <p:cNvPr id="249" name="slide3_picture17" descr="Next.js의 특징"/>
          <p:cNvPicPr/>
          <p:nvPr/>
        </p:nvPicPr>
        <p:blipFill>
          <a:blip r:embed="rId17"/>
          <a:stretch/>
        </p:blipFill>
        <p:spPr>
          <a:xfrm>
            <a:off x="4396680" y="5501880"/>
            <a:ext cx="1367280" cy="1024200"/>
          </a:xfrm>
          <a:prstGeom prst="rect">
            <a:avLst/>
          </a:prstGeom>
          <a:ln w="0">
            <a:noFill/>
          </a:ln>
        </p:spPr>
      </p:pic>
      <p:sp>
        <p:nvSpPr>
          <p:cNvPr id="250" name="slide3_shape5"/>
          <p:cNvSpPr/>
          <p:nvPr/>
        </p:nvSpPr>
        <p:spPr>
          <a:xfrm>
            <a:off x="6001920" y="5783400"/>
            <a:ext cx="1367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ccccff"/>
                </a:solidFill>
                <a:uFillTx/>
                <a:latin typeface="Trebuchet MS"/>
                <a:ea typeface="Arial Unicode MS"/>
                <a:hlinkClick r:id="rId18"/>
              </a:rPr>
              <a:t>NECIAL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51" name="slide3_picture18" descr="GITHUB 입문] Git과 GitHub의 차이"/>
          <p:cNvPicPr/>
          <p:nvPr/>
        </p:nvPicPr>
        <p:blipFill>
          <a:blip r:embed="rId19"/>
          <a:stretch/>
        </p:blipFill>
        <p:spPr>
          <a:xfrm>
            <a:off x="7763760" y="3472200"/>
            <a:ext cx="1122120" cy="1122120"/>
          </a:xfrm>
          <a:prstGeom prst="rect">
            <a:avLst/>
          </a:prstGeom>
          <a:ln w="0">
            <a:noFill/>
          </a:ln>
        </p:spPr>
      </p:pic>
      <p:pic>
        <p:nvPicPr>
          <p:cNvPr id="252" name="slide3_picture19" descr="css] css 선택자(selector) 의 종류와 예시"/>
          <p:cNvPicPr/>
          <p:nvPr/>
        </p:nvPicPr>
        <p:blipFill>
          <a:blip r:embed="rId20"/>
          <a:stretch/>
        </p:blipFill>
        <p:spPr>
          <a:xfrm>
            <a:off x="2835360" y="1884240"/>
            <a:ext cx="1400040" cy="108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규모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6520" y="1143000"/>
            <a:ext cx="4240800" cy="51048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84120" indent="-384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Metaverse Quiz project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marL="384120" indent="-384120" algn="ctr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개발 인원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marL="574560" indent="0"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총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6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명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marL="574560" indent="0" algn="ctr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marL="384120" indent="-384120" algn="ctr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개발 시작일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marL="574560" indent="0"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월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10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일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marL="574560" indent="0"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marL="384120" indent="-384120" algn="ctr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개발 종료일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marL="574560" indent="0"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월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17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일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marL="574560" indent="0" algn="ctr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5" name="slide4_shape3"/>
          <p:cNvSpPr/>
          <p:nvPr/>
        </p:nvSpPr>
        <p:spPr>
          <a:xfrm>
            <a:off x="4217400" y="1143000"/>
            <a:ext cx="5688000" cy="51048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4120" indent="-384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개발</a:t>
            </a:r>
            <a:r>
              <a:rPr b="0" lang="en-US" sz="2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 내용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웹 페이지 구성</a:t>
            </a:r>
            <a:br>
              <a:rPr sz="2400"/>
            </a:b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대회시간지정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회원관리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퀴즈등록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퀴즈관리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대회 관리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퀴즈보상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Unity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구성</a:t>
            </a:r>
            <a:br>
              <a:rPr sz="2400"/>
            </a:b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캐릭터 움직임 구현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O/X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맵 구성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DB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연동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캐릭터 생성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,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멀티테스트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</a:t>
            </a:r>
            <a:br>
              <a:rPr sz="2400"/>
            </a:b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거래소 생성 및 웹으로 </a:t>
            </a:r>
            <a:r>
              <a:rPr b="0" lang="en-US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Nft </a:t>
            </a: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발행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marL="57456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marL="5745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marL="5745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구성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57" name="그룹 12"/>
          <p:cNvGrpSpPr/>
          <p:nvPr/>
        </p:nvGrpSpPr>
        <p:grpSpPr>
          <a:xfrm>
            <a:off x="560520" y="1381320"/>
            <a:ext cx="8586000" cy="4479480"/>
            <a:chOff x="560520" y="1381320"/>
            <a:chExt cx="8586000" cy="4479480"/>
          </a:xfrm>
        </p:grpSpPr>
        <p:grpSp>
          <p:nvGrpSpPr>
            <p:cNvPr id="258" name="그룹 50"/>
            <p:cNvGrpSpPr/>
            <p:nvPr/>
          </p:nvGrpSpPr>
          <p:grpSpPr>
            <a:xfrm>
              <a:off x="560520" y="1381320"/>
              <a:ext cx="8586000" cy="4479480"/>
              <a:chOff x="560520" y="1381320"/>
              <a:chExt cx="8586000" cy="4479480"/>
            </a:xfrm>
          </p:grpSpPr>
          <p:pic>
            <p:nvPicPr>
              <p:cNvPr id="259" name="Picture 4" descr="인터넷 익스플로러 - 위키백과, 우리 모두의 백과사전"/>
              <p:cNvPicPr/>
              <p:nvPr/>
            </p:nvPicPr>
            <p:blipFill>
              <a:blip r:embed="rId1"/>
              <a:stretch/>
            </p:blipFill>
            <p:spPr>
              <a:xfrm>
                <a:off x="5744880" y="2963520"/>
                <a:ext cx="1158840" cy="1233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0" name="slide3_picture4" descr="Node.js] Node.js의 소개와 특징 및 작동 원리"/>
              <p:cNvPicPr/>
              <p:nvPr/>
            </p:nvPicPr>
            <p:blipFill>
              <a:blip r:embed="rId2"/>
              <a:stretch/>
            </p:blipFill>
            <p:spPr>
              <a:xfrm>
                <a:off x="5450040" y="5153760"/>
                <a:ext cx="875160" cy="7070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1" name="slide3_picture7" descr=""/>
              <p:cNvPicPr/>
              <p:nvPr/>
            </p:nvPicPr>
            <p:blipFill>
              <a:blip r:embed="rId3"/>
              <a:stretch/>
            </p:blipFill>
            <p:spPr>
              <a:xfrm>
                <a:off x="5617800" y="1594800"/>
                <a:ext cx="2257560" cy="6519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2" name="slide3_picture16" descr="리액트 (자바스크립트 라이브러리) - 위키백과, 우리 모두의 백과사전"/>
              <p:cNvPicPr/>
              <p:nvPr/>
            </p:nvPicPr>
            <p:blipFill>
              <a:blip r:embed="rId4"/>
              <a:stretch/>
            </p:blipFill>
            <p:spPr>
              <a:xfrm>
                <a:off x="6472800" y="4977720"/>
                <a:ext cx="763560" cy="716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3" name="slide3_picture3" descr="Typescript PNG 이미지 | PNGWing"/>
              <p:cNvPicPr/>
              <p:nvPr/>
            </p:nvPicPr>
            <p:blipFill>
              <a:blip r:embed="rId5"/>
              <a:stretch/>
            </p:blipFill>
            <p:spPr>
              <a:xfrm>
                <a:off x="4376160" y="4817520"/>
                <a:ext cx="561960" cy="606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4" name="slide3_shape5"/>
              <p:cNvSpPr/>
              <p:nvPr/>
            </p:nvSpPr>
            <p:spPr>
              <a:xfrm>
                <a:off x="2030040" y="1381320"/>
                <a:ext cx="2849040" cy="1308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4000" spc="-1" strike="noStrike" u="sng">
                    <a:solidFill>
                      <a:srgbClr val="ccccff"/>
                    </a:solidFill>
                    <a:uFillTx/>
                    <a:latin typeface="Trebuchet MS"/>
                    <a:ea typeface="Arial Unicode MS"/>
                    <a:hlinkClick r:id="rId6"/>
                  </a:rPr>
                  <a:t>NECIAL</a:t>
                </a:r>
                <a:endParaRPr b="0" lang="en-US" sz="4000" spc="-1" strike="noStrike">
                  <a:solidFill>
                    <a:srgbClr val="000000"/>
                  </a:solidFill>
                  <a:latin typeface="맑은 고딕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4000" spc="-1" strike="noStrike">
                    <a:solidFill>
                      <a:srgbClr val="000000"/>
                    </a:solidFill>
                    <a:latin typeface="Trebuchet MS"/>
                    <a:ea typeface="Arial Unicode MS"/>
                  </a:rPr>
                  <a:t>Server</a:t>
                </a:r>
                <a:endParaRPr b="0" lang="en-US" sz="4000" spc="-1" strike="noStrike">
                  <a:solidFill>
                    <a:srgbClr val="000000"/>
                  </a:solidFill>
                  <a:latin typeface="맑은 고딕"/>
                </a:endParaRPr>
              </a:p>
            </p:txBody>
          </p:sp>
          <p:pic>
            <p:nvPicPr>
              <p:cNvPr id="265" name="slide3_picture9" descr="솔리디티 - 해시넷"/>
              <p:cNvPicPr/>
              <p:nvPr/>
            </p:nvPicPr>
            <p:blipFill>
              <a:blip r:embed="rId7"/>
              <a:stretch/>
            </p:blipFill>
            <p:spPr>
              <a:xfrm>
                <a:off x="7541640" y="3007080"/>
                <a:ext cx="1575360" cy="565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6" name="slide3_picture14" descr="Unity 실시간 개발 플랫폼 | 3D, 2D, VR 및 AR 엔진"/>
              <p:cNvPicPr/>
              <p:nvPr/>
            </p:nvPicPr>
            <p:blipFill>
              <a:blip r:embed="rId8"/>
              <a:stretch/>
            </p:blipFill>
            <p:spPr>
              <a:xfrm>
                <a:off x="1153080" y="2867040"/>
                <a:ext cx="3308400" cy="117972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267" name="직선 연결선 59"/>
              <p:cNvCxnSpPr/>
              <p:nvPr/>
            </p:nvCxnSpPr>
            <p:spPr>
              <a:xfrm flipV="1">
                <a:off x="4938840" y="3886560"/>
                <a:ext cx="1023480" cy="123480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cxnSp>
            <p:nvCxnSpPr>
              <p:cNvPr id="268" name="직선 연결선 60"/>
              <p:cNvCxnSpPr/>
              <p:nvPr/>
            </p:nvCxnSpPr>
            <p:spPr>
              <a:xfrm flipV="1">
                <a:off x="5892120" y="3972960"/>
                <a:ext cx="404280" cy="129996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cxnSp>
            <p:nvCxnSpPr>
              <p:cNvPr id="269" name="직선 연결선 61"/>
              <p:cNvCxnSpPr/>
              <p:nvPr/>
            </p:nvCxnSpPr>
            <p:spPr>
              <a:xfrm flipH="1" flipV="1">
                <a:off x="6498720" y="4024800"/>
                <a:ext cx="248760" cy="84708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cxnSp>
            <p:nvCxnSpPr>
              <p:cNvPr id="270" name="직선 연결선 62"/>
              <p:cNvCxnSpPr/>
              <p:nvPr/>
            </p:nvCxnSpPr>
            <p:spPr>
              <a:xfrm>
                <a:off x="6419880" y="2262600"/>
                <a:ext cx="720" cy="90504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cxnSp>
            <p:nvCxnSpPr>
              <p:cNvPr id="271" name="직선 연결선 63"/>
              <p:cNvCxnSpPr/>
              <p:nvPr/>
            </p:nvCxnSpPr>
            <p:spPr>
              <a:xfrm>
                <a:off x="4339080" y="2023200"/>
                <a:ext cx="1236960" cy="72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cxnSp>
            <p:nvCxnSpPr>
              <p:cNvPr id="272" name="직선 연결선 64"/>
              <p:cNvCxnSpPr/>
              <p:nvPr/>
            </p:nvCxnSpPr>
            <p:spPr>
              <a:xfrm flipV="1">
                <a:off x="2657880" y="2564640"/>
                <a:ext cx="423360" cy="51912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cxnSp>
            <p:nvCxnSpPr>
              <p:cNvPr id="273" name="직선 연결선 65"/>
              <p:cNvCxnSpPr/>
              <p:nvPr/>
            </p:nvCxnSpPr>
            <p:spPr>
              <a:xfrm flipV="1">
                <a:off x="6773400" y="3407040"/>
                <a:ext cx="1041480" cy="5076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pic>
            <p:nvPicPr>
              <p:cNvPr id="274" name="slide3_picture17" descr="Next.js의 특징"/>
              <p:cNvPicPr/>
              <p:nvPr/>
            </p:nvPicPr>
            <p:blipFill>
              <a:blip r:embed="rId9"/>
              <a:stretch/>
            </p:blipFill>
            <p:spPr>
              <a:xfrm>
                <a:off x="8114760" y="3886560"/>
                <a:ext cx="1013400" cy="8186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275" name="직선 연결선 67"/>
              <p:cNvCxnSpPr/>
              <p:nvPr/>
            </p:nvCxnSpPr>
            <p:spPr>
              <a:xfrm flipH="1" flipV="1">
                <a:off x="6836760" y="3650040"/>
                <a:ext cx="1409760" cy="51552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pic>
            <p:nvPicPr>
              <p:cNvPr id="276" name="slide3_picture2" descr="CSS + 부트스트랩(bootstrap) + 미디어쿼리(Media Query) 반응형 웹사이트 제작 - 온오프믹스 :: 모임문화 플랫폼"/>
              <p:cNvPicPr/>
              <p:nvPr/>
            </p:nvPicPr>
            <p:blipFill>
              <a:blip r:embed="rId10"/>
              <a:stretch/>
            </p:blipFill>
            <p:spPr>
              <a:xfrm>
                <a:off x="7701120" y="4887720"/>
                <a:ext cx="497160" cy="536040"/>
              </a:xfrm>
              <a:prstGeom prst="rect">
                <a:avLst/>
              </a:prstGeom>
              <a:ln w="0">
                <a:noFill/>
              </a:ln>
            </p:spPr>
          </p:pic>
          <p:cxnSp>
            <p:nvCxnSpPr>
              <p:cNvPr id="277" name="직선 연결선 69"/>
              <p:cNvCxnSpPr/>
              <p:nvPr/>
            </p:nvCxnSpPr>
            <p:spPr>
              <a:xfrm flipH="1" flipV="1">
                <a:off x="6746760" y="3886560"/>
                <a:ext cx="870120" cy="931320"/>
              </a:xfrm>
              <a:prstGeom prst="straightConnector1">
                <a:avLst/>
              </a:prstGeom>
              <a:ln w="0">
                <a:solidFill>
                  <a:srgbClr val="00b0f0"/>
                </a:solidFill>
              </a:ln>
            </p:spPr>
          </p:cxnSp>
          <p:pic>
            <p:nvPicPr>
              <p:cNvPr id="278" name="slide3_picture5" descr="구디아카데미"/>
              <p:cNvPicPr/>
              <p:nvPr/>
            </p:nvPicPr>
            <p:blipFill>
              <a:blip r:embed="rId11"/>
              <a:stretch/>
            </p:blipFill>
            <p:spPr>
              <a:xfrm>
                <a:off x="2652840" y="4169880"/>
                <a:ext cx="1315080" cy="1418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9" name="slide3_picture15" descr="Logo — blender.org"/>
              <p:cNvPicPr/>
              <p:nvPr/>
            </p:nvPicPr>
            <p:blipFill>
              <a:blip r:embed="rId12"/>
              <a:stretch/>
            </p:blipFill>
            <p:spPr>
              <a:xfrm>
                <a:off x="560520" y="4422960"/>
                <a:ext cx="1942200" cy="637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0" name="slide3_picture3" descr="Typescript PNG 이미지 | PNGWing"/>
              <p:cNvPicPr/>
              <p:nvPr/>
            </p:nvPicPr>
            <p:blipFill>
              <a:blip r:embed="rId13"/>
              <a:stretch/>
            </p:blipFill>
            <p:spPr>
              <a:xfrm>
                <a:off x="4394520" y="4817520"/>
                <a:ext cx="561960" cy="606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1" name="slide3_picture17" descr="Next.js의 특징"/>
              <p:cNvPicPr/>
              <p:nvPr/>
            </p:nvPicPr>
            <p:blipFill>
              <a:blip r:embed="rId14"/>
              <a:stretch/>
            </p:blipFill>
            <p:spPr>
              <a:xfrm>
                <a:off x="8133120" y="3886560"/>
                <a:ext cx="1013400" cy="818640"/>
              </a:xfrm>
              <a:prstGeom prst="rect">
                <a:avLst/>
              </a:prstGeom>
              <a:ln w="0">
                <a:noFill/>
              </a:ln>
            </p:spPr>
          </p:pic>
        </p:grpSp>
        <p:cxnSp>
          <p:nvCxnSpPr>
            <p:cNvPr id="282" name="직선 연결선 1"/>
            <p:cNvCxnSpPr/>
            <p:nvPr/>
          </p:nvCxnSpPr>
          <p:spPr>
            <a:xfrm flipV="1">
              <a:off x="1706760" y="3675600"/>
              <a:ext cx="779760" cy="1031040"/>
            </a:xfrm>
            <a:prstGeom prst="straightConnector1">
              <a:avLst/>
            </a:prstGeom>
            <a:ln w="0">
              <a:solidFill>
                <a:srgbClr val="00b0f0"/>
              </a:solidFill>
            </a:ln>
          </p:spPr>
        </p:cxnSp>
        <p:cxnSp>
          <p:nvCxnSpPr>
            <p:cNvPr id="283" name="직선 연결선 3"/>
            <p:cNvCxnSpPr/>
            <p:nvPr/>
          </p:nvCxnSpPr>
          <p:spPr>
            <a:xfrm flipH="1" flipV="1">
              <a:off x="2792520" y="3650040"/>
              <a:ext cx="531720" cy="931680"/>
            </a:xfrm>
            <a:prstGeom prst="straightConnector1">
              <a:avLst/>
            </a:prstGeom>
            <a:ln w="0">
              <a:solidFill>
                <a:srgbClr val="00b0f0"/>
              </a:solidFill>
            </a:ln>
          </p:spPr>
        </p:cxn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시연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(Movie)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95360" y="1143000"/>
            <a:ext cx="4339440" cy="51048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핵심기능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(Web)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이동규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5513040" y="3718440"/>
            <a:ext cx="4191840" cy="257400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84120" indent="-384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대회 추가 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퀴즈 개최를 위해 시간지정 및 </a:t>
            </a: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DB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저장 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웹에서 대회 시간 확인 및 남은 시간 확인 가능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88" name="그림 5" descr=""/>
          <p:cNvPicPr/>
          <p:nvPr/>
        </p:nvPicPr>
        <p:blipFill>
          <a:blip r:embed="rId1"/>
          <a:stretch/>
        </p:blipFill>
        <p:spPr>
          <a:xfrm>
            <a:off x="6415560" y="1310400"/>
            <a:ext cx="2424960" cy="2321640"/>
          </a:xfrm>
          <a:prstGeom prst="rect">
            <a:avLst/>
          </a:prstGeom>
          <a:ln w="0">
            <a:noFill/>
          </a:ln>
        </p:spPr>
      </p:pic>
      <p:pic>
        <p:nvPicPr>
          <p:cNvPr id="289" name="그림 6" descr=""/>
          <p:cNvPicPr/>
          <p:nvPr/>
        </p:nvPicPr>
        <p:blipFill>
          <a:blip r:embed="rId2"/>
          <a:stretch/>
        </p:blipFill>
        <p:spPr>
          <a:xfrm>
            <a:off x="870840" y="1316880"/>
            <a:ext cx="4767840" cy="2386800"/>
          </a:xfrm>
          <a:prstGeom prst="rect">
            <a:avLst/>
          </a:prstGeom>
          <a:ln w="0">
            <a:noFill/>
          </a:ln>
        </p:spPr>
      </p:pic>
      <p:cxnSp>
        <p:nvCxnSpPr>
          <p:cNvPr id="290" name="직선 화살표 연결선 7"/>
          <p:cNvCxnSpPr/>
          <p:nvPr/>
        </p:nvCxnSpPr>
        <p:spPr>
          <a:xfrm flipV="1">
            <a:off x="3800520" y="2898720"/>
            <a:ext cx="3025080" cy="53100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pic>
        <p:nvPicPr>
          <p:cNvPr id="291" name="그림 11" descr=""/>
          <p:cNvPicPr/>
          <p:nvPr/>
        </p:nvPicPr>
        <p:blipFill>
          <a:blip r:embed="rId3"/>
          <a:stretch/>
        </p:blipFill>
        <p:spPr>
          <a:xfrm>
            <a:off x="870480" y="4003200"/>
            <a:ext cx="4592160" cy="151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30120" y="152280"/>
            <a:ext cx="9374760" cy="685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프로젝트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 핵심기능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(Web) (</a:t>
            </a:r>
            <a:r>
              <a:rPr b="0" lang="ko-KR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이동규</a:t>
            </a:r>
            <a:r>
              <a:rPr b="0" lang="en-US" sz="3200" spc="-1" strike="noStrike">
                <a:solidFill>
                  <a:srgbClr val="a50021"/>
                </a:solidFill>
                <a:latin typeface="Arial Unicode MS"/>
                <a:ea typeface="HY헤드라인M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93" name="그림 5" descr=""/>
          <p:cNvPicPr/>
          <p:nvPr/>
        </p:nvPicPr>
        <p:blipFill>
          <a:blip r:embed="rId1"/>
          <a:stretch/>
        </p:blipFill>
        <p:spPr>
          <a:xfrm>
            <a:off x="952920" y="1278720"/>
            <a:ext cx="3881880" cy="588240"/>
          </a:xfrm>
          <a:prstGeom prst="rect">
            <a:avLst/>
          </a:prstGeom>
          <a:ln w="0">
            <a:noFill/>
          </a:ln>
        </p:spPr>
      </p:pic>
      <p:pic>
        <p:nvPicPr>
          <p:cNvPr id="294" name="그림 7" descr=""/>
          <p:cNvPicPr/>
          <p:nvPr/>
        </p:nvPicPr>
        <p:blipFill>
          <a:blip r:embed="rId2"/>
          <a:stretch/>
        </p:blipFill>
        <p:spPr>
          <a:xfrm>
            <a:off x="20880" y="4605480"/>
            <a:ext cx="9905400" cy="407160"/>
          </a:xfrm>
          <a:prstGeom prst="rect">
            <a:avLst/>
          </a:prstGeom>
          <a:ln w="0">
            <a:noFill/>
          </a:ln>
        </p:spPr>
      </p:pic>
      <p:pic>
        <p:nvPicPr>
          <p:cNvPr id="295" name="그림 9" descr=""/>
          <p:cNvPicPr/>
          <p:nvPr/>
        </p:nvPicPr>
        <p:blipFill>
          <a:blip r:embed="rId3"/>
          <a:stretch/>
        </p:blipFill>
        <p:spPr>
          <a:xfrm>
            <a:off x="0" y="4208400"/>
            <a:ext cx="9905400" cy="339120"/>
          </a:xfrm>
          <a:prstGeom prst="rect">
            <a:avLst/>
          </a:prstGeom>
          <a:ln w="0">
            <a:noFill/>
          </a:ln>
        </p:spPr>
      </p:pic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6520" y="4941000"/>
            <a:ext cx="8640360" cy="13510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t">
            <a:noAutofit/>
          </a:bodyPr>
          <a:p>
            <a:pPr marL="384120" indent="-384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ko-KR" sz="24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회원가입 및 로그인 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회원가입시 유효성검증 기능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로그인시 아이디 비밀번호 확인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853920" indent="-279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로그인 후 </a:t>
            </a:r>
            <a:r>
              <a:rPr b="0" lang="en-US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admin </a:t>
            </a:r>
            <a:r>
              <a:rPr b="0" lang="ko-KR" sz="1800" spc="-1" strike="noStrike">
                <a:solidFill>
                  <a:srgbClr val="000000"/>
                </a:solidFill>
                <a:latin typeface="Arial Unicode MS"/>
                <a:ea typeface="HY헤드라인M"/>
              </a:rPr>
              <a:t>계정과 개인계정 별로 타이틀 변경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97" name="그림 18" descr=""/>
          <p:cNvPicPr/>
          <p:nvPr/>
        </p:nvPicPr>
        <p:blipFill>
          <a:blip r:embed="rId4"/>
          <a:stretch/>
        </p:blipFill>
        <p:spPr>
          <a:xfrm>
            <a:off x="5547600" y="1180800"/>
            <a:ext cx="3796920" cy="2827800"/>
          </a:xfrm>
          <a:prstGeom prst="rect">
            <a:avLst/>
          </a:prstGeom>
          <a:ln w="0">
            <a:noFill/>
          </a:ln>
        </p:spPr>
      </p:pic>
      <p:pic>
        <p:nvPicPr>
          <p:cNvPr id="298" name="그림 20" descr=""/>
          <p:cNvPicPr/>
          <p:nvPr/>
        </p:nvPicPr>
        <p:blipFill>
          <a:blip r:embed="rId5"/>
          <a:stretch/>
        </p:blipFill>
        <p:spPr>
          <a:xfrm>
            <a:off x="952920" y="1811520"/>
            <a:ext cx="3999240" cy="24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Application>LibreOffice/7.5.0.3$Windows_X86_64 LibreOffice_project/c21113d003cd3efa8c53188764377a8272d9d6de</Application>
  <AppVersion>15.0000</AppVersion>
  <Words>1174</Words>
  <Paragraphs>209</Paragraphs>
  <Company>사이냅소프트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황재철</dc:creator>
  <dc:description/>
  <dc:language>ko-KR</dc:language>
  <cp:lastModifiedBy/>
  <cp:lastPrinted>2023-04-18T12:22:04Z</cp:lastPrinted>
  <dcterms:modified xsi:type="dcterms:W3CDTF">2023-04-18T13:28:49Z</dcterms:modified>
  <cp:revision>14</cp:revision>
  <dc:subject/>
  <dc:title>nftProject-김규환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A4 용지(210x297mm)</vt:lpwstr>
  </property>
  <property fmtid="{D5CDD505-2E9C-101B-9397-08002B2CF9AE}" pid="4" name="Slides">
    <vt:i4>32</vt:i4>
  </property>
</Properties>
</file>